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2"/>
  </p:handoutMasterIdLst>
  <p:sldIdLst>
    <p:sldId id="266" r:id="rId2"/>
    <p:sldId id="257" r:id="rId3"/>
    <p:sldId id="256" r:id="rId4"/>
    <p:sldId id="264" r:id="rId5"/>
    <p:sldId id="259" r:id="rId6"/>
    <p:sldId id="265" r:id="rId7"/>
    <p:sldId id="260" r:id="rId8"/>
    <p:sldId id="261" r:id="rId9"/>
    <p:sldId id="263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FFA59-19D9-4ACA-9F1A-801501127A18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F2BA8-8266-4818-9380-A3741CA38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61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071BFB4-B477-4DB8-9B07-46C6D207428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E89A1A-D29C-4D07-ABBB-2798F8631B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BFB4-B477-4DB8-9B07-46C6D207428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9A1A-D29C-4D07-ABBB-2798F8631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071BFB4-B477-4DB8-9B07-46C6D207428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9E89A1A-D29C-4D07-ABBB-2798F8631B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BFB4-B477-4DB8-9B07-46C6D207428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E89A1A-D29C-4D07-ABBB-2798F8631B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BFB4-B477-4DB8-9B07-46C6D207428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9E89A1A-D29C-4D07-ABBB-2798F8631BC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071BFB4-B477-4DB8-9B07-46C6D207428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9E89A1A-D29C-4D07-ABBB-2798F8631BC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071BFB4-B477-4DB8-9B07-46C6D207428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9E89A1A-D29C-4D07-ABBB-2798F8631BC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BFB4-B477-4DB8-9B07-46C6D207428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E89A1A-D29C-4D07-ABBB-2798F8631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BFB4-B477-4DB8-9B07-46C6D207428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E89A1A-D29C-4D07-ABBB-2798F8631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BFB4-B477-4DB8-9B07-46C6D207428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E89A1A-D29C-4D07-ABBB-2798F8631BC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071BFB4-B477-4DB8-9B07-46C6D207428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9E89A1A-D29C-4D07-ABBB-2798F8631BC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071BFB4-B477-4DB8-9B07-46C6D207428C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9E89A1A-D29C-4D07-ABBB-2798F8631B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chlak@rmu.edu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Tim </a:t>
            </a:r>
            <a:r>
              <a:rPr lang="en-US" dirty="0" err="1" smtClean="0"/>
              <a:t>Schlak</a:t>
            </a:r>
            <a:r>
              <a:rPr lang="en-US" dirty="0" smtClean="0"/>
              <a:t>, Ph.D.</a:t>
            </a:r>
          </a:p>
          <a:p>
            <a:r>
              <a:rPr lang="en-US" dirty="0" smtClean="0"/>
              <a:t>Director, University Library</a:t>
            </a:r>
          </a:p>
          <a:p>
            <a:r>
              <a:rPr lang="en-US" dirty="0" smtClean="0"/>
              <a:t>Robert Morris University</a:t>
            </a:r>
          </a:p>
          <a:p>
            <a:r>
              <a:rPr lang="en-US" dirty="0" smtClean="0">
                <a:hlinkClick r:id="rId2"/>
              </a:rPr>
              <a:t>schlak@rmu.edu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Social Capital &amp; Liaison Librarianship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207111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Capital &amp; Liaison Librarianship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42067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- Liaison Librarianship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Shen (2013)</a:t>
            </a:r>
          </a:p>
          <a:p>
            <a:pPr lvl="1"/>
            <a:r>
              <a:rPr lang="en-US" dirty="0" smtClean="0"/>
              <a:t>“Faculty </a:t>
            </a:r>
            <a:r>
              <a:rPr lang="en-US" dirty="0" smtClean="0"/>
              <a:t>who received more services from their liaisons were more satisfied with the liaison services than those who did not</a:t>
            </a:r>
            <a:r>
              <a:rPr lang="en-US" dirty="0" smtClean="0"/>
              <a:t>.”</a:t>
            </a:r>
            <a:endParaRPr lang="en-US" dirty="0" smtClean="0"/>
          </a:p>
          <a:p>
            <a:pPr lvl="1"/>
            <a:r>
              <a:rPr lang="en-US" dirty="0" smtClean="0"/>
              <a:t>“Faculty </a:t>
            </a:r>
            <a:r>
              <a:rPr lang="en-US" dirty="0" smtClean="0"/>
              <a:t>who knew their liaison by name or who had recent contact were more satisfied with the liaison services that those who did not</a:t>
            </a:r>
            <a:r>
              <a:rPr lang="en-US" dirty="0" smtClean="0"/>
              <a:t>.”</a:t>
            </a:r>
            <a:endParaRPr lang="en-US" dirty="0" smtClean="0"/>
          </a:p>
          <a:p>
            <a:r>
              <a:rPr lang="en-US" dirty="0" smtClean="0"/>
              <a:t>Chung (2010)</a:t>
            </a:r>
          </a:p>
          <a:p>
            <a:pPr lvl="1"/>
            <a:r>
              <a:rPr lang="en-US" dirty="0" smtClean="0"/>
              <a:t>A relationship-building approach to liaison work can lead to iterative collaborations with faculty over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017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Definitions - Social Capital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“Features </a:t>
            </a:r>
            <a:r>
              <a:rPr lang="en-US" dirty="0"/>
              <a:t>of a social organization such as </a:t>
            </a:r>
            <a:r>
              <a:rPr lang="en-US" b="1" dirty="0"/>
              <a:t>networks</a:t>
            </a:r>
            <a:r>
              <a:rPr lang="en-US" dirty="0"/>
              <a:t>, </a:t>
            </a:r>
            <a:r>
              <a:rPr lang="en-US" b="1" dirty="0"/>
              <a:t>norms</a:t>
            </a:r>
            <a:r>
              <a:rPr lang="en-US" dirty="0"/>
              <a:t> and </a:t>
            </a:r>
            <a:r>
              <a:rPr lang="en-US" b="1" dirty="0"/>
              <a:t>social trust </a:t>
            </a:r>
            <a:r>
              <a:rPr lang="en-US" dirty="0"/>
              <a:t>that facilitate coordination and cooperation for mutual </a:t>
            </a:r>
            <a:r>
              <a:rPr lang="en-US" dirty="0" smtClean="0"/>
              <a:t>benefit” (Putnam, 2000).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“The </a:t>
            </a:r>
            <a:r>
              <a:rPr lang="en-US" dirty="0"/>
              <a:t>sum of the actual and potential </a:t>
            </a:r>
            <a:r>
              <a:rPr lang="en-US" b="1" dirty="0"/>
              <a:t>resources </a:t>
            </a:r>
            <a:r>
              <a:rPr lang="en-US" dirty="0"/>
              <a:t>embedded within, available through, and derived from the </a:t>
            </a:r>
            <a:r>
              <a:rPr lang="en-US" b="1" dirty="0"/>
              <a:t>network of relationships </a:t>
            </a:r>
            <a:r>
              <a:rPr lang="en-US" dirty="0"/>
              <a:t>possessed by an individual or social unit” (</a:t>
            </a:r>
            <a:r>
              <a:rPr lang="en-US" dirty="0" err="1"/>
              <a:t>Nahapiet</a:t>
            </a:r>
            <a:r>
              <a:rPr lang="en-US" dirty="0"/>
              <a:t> and </a:t>
            </a:r>
            <a:r>
              <a:rPr lang="en-US" dirty="0" err="1"/>
              <a:t>Ghoshal</a:t>
            </a:r>
            <a:r>
              <a:rPr lang="en-US" dirty="0"/>
              <a:t>, </a:t>
            </a:r>
            <a:r>
              <a:rPr lang="en-US" dirty="0" smtClean="0"/>
              <a:t>1998).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9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Commonalities:</a:t>
            </a:r>
            <a:br>
              <a:rPr lang="en-US" dirty="0" smtClean="0"/>
            </a:br>
            <a:r>
              <a:rPr lang="en-US" dirty="0" smtClean="0"/>
              <a:t>Social Capital &amp; Liaison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Items of exchange</a:t>
            </a:r>
          </a:p>
          <a:p>
            <a:pPr lvl="1"/>
            <a:r>
              <a:rPr lang="en-US" dirty="0" smtClean="0"/>
              <a:t>Information: </a:t>
            </a:r>
            <a:r>
              <a:rPr lang="en-US" dirty="0" smtClean="0"/>
              <a:t>publication </a:t>
            </a:r>
            <a:r>
              <a:rPr lang="en-US" dirty="0" smtClean="0"/>
              <a:t>notices, copyright information, other marketing, recommendations</a:t>
            </a:r>
          </a:p>
          <a:p>
            <a:r>
              <a:rPr lang="en-US" dirty="0" smtClean="0"/>
              <a:t>Resources embedded in network</a:t>
            </a:r>
          </a:p>
          <a:p>
            <a:pPr lvl="1"/>
            <a:r>
              <a:rPr lang="en-US" dirty="0" smtClean="0"/>
              <a:t>Collection development </a:t>
            </a:r>
          </a:p>
          <a:p>
            <a:pPr lvl="1"/>
            <a:r>
              <a:rPr lang="en-US" dirty="0" smtClean="0"/>
              <a:t>Library-services, esp. Information Literacy-related services</a:t>
            </a:r>
          </a:p>
          <a:p>
            <a:pPr lvl="1"/>
            <a:r>
              <a:rPr lang="en-US" dirty="0" smtClean="0"/>
              <a:t>Faculty and librarian time</a:t>
            </a:r>
          </a:p>
          <a:p>
            <a:r>
              <a:rPr lang="en-US" dirty="0" smtClean="0"/>
              <a:t>Mutual benefit</a:t>
            </a:r>
          </a:p>
          <a:p>
            <a:pPr lvl="1"/>
            <a:r>
              <a:rPr lang="en-US" dirty="0" smtClean="0"/>
              <a:t>Student learning</a:t>
            </a:r>
          </a:p>
          <a:p>
            <a:pPr lvl="1"/>
            <a:r>
              <a:rPr lang="en-US" dirty="0" smtClean="0"/>
              <a:t>Faculty research</a:t>
            </a:r>
          </a:p>
          <a:p>
            <a:pPr lvl="1"/>
            <a:r>
              <a:rPr lang="en-US" dirty="0" smtClean="0"/>
              <a:t>Library support and advocacy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041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Social capital addresses aspects of the relationship that sit just beneath the surface</a:t>
            </a:r>
          </a:p>
          <a:p>
            <a:pPr lvl="1"/>
            <a:r>
              <a:rPr lang="en-US" dirty="0" smtClean="0"/>
              <a:t>Trust, shared meaning, relationship and network </a:t>
            </a:r>
            <a:r>
              <a:rPr lang="en-US" dirty="0" smtClean="0"/>
              <a:t>dynamics</a:t>
            </a:r>
            <a:endParaRPr lang="en-US" dirty="0" smtClean="0"/>
          </a:p>
          <a:p>
            <a:r>
              <a:rPr lang="en-US" dirty="0" smtClean="0"/>
              <a:t>Phone </a:t>
            </a:r>
            <a:r>
              <a:rPr lang="en-US" dirty="0" smtClean="0"/>
              <a:t>interviews with up to 10 liaison </a:t>
            </a:r>
            <a:r>
              <a:rPr lang="en-US" dirty="0" smtClean="0"/>
              <a:t>librarians</a:t>
            </a:r>
          </a:p>
          <a:p>
            <a:r>
              <a:rPr lang="en-US" dirty="0" smtClean="0"/>
              <a:t>Inductive content analysis via post-interview </a:t>
            </a:r>
            <a:r>
              <a:rPr lang="en-US" dirty="0" smtClean="0"/>
              <a:t>sorting and processing of transcripts to elucidate themes in the data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178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of 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Participant #1 – “them as has, gets” inversion</a:t>
            </a:r>
          </a:p>
          <a:p>
            <a:pPr lvl="1"/>
            <a:r>
              <a:rPr lang="en-US" dirty="0" smtClean="0"/>
              <a:t>Those who respond to liaison communications are those who receive when excess </a:t>
            </a:r>
            <a:r>
              <a:rPr lang="en-US" dirty="0" smtClean="0"/>
              <a:t>library </a:t>
            </a:r>
            <a:r>
              <a:rPr lang="en-US" dirty="0" smtClean="0"/>
              <a:t>resources are available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Participant #2 - personal contact may function to a different end than professional contact</a:t>
            </a:r>
          </a:p>
          <a:p>
            <a:pPr lvl="1"/>
            <a:r>
              <a:rPr lang="en-US" dirty="0" smtClean="0"/>
              <a:t>A necessary relationship component for faculty to shift perspective to “What can I do for you, the librarian?”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964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Strong vs. weak networks/pockets</a:t>
            </a:r>
          </a:p>
          <a:p>
            <a:r>
              <a:rPr lang="en-US" dirty="0" smtClean="0"/>
              <a:t>Trust &amp; trustworthiness</a:t>
            </a:r>
          </a:p>
          <a:p>
            <a:pPr lvl="1"/>
            <a:r>
              <a:rPr lang="en-US" dirty="0" smtClean="0"/>
              <a:t>Example: historical seeking of faculty approval vs. asking ourselves what we can get out of it</a:t>
            </a:r>
          </a:p>
          <a:p>
            <a:r>
              <a:rPr lang="en-US" dirty="0" smtClean="0"/>
              <a:t>Shared meaning </a:t>
            </a:r>
          </a:p>
          <a:p>
            <a:pPr lvl="1"/>
            <a:r>
              <a:rPr lang="en-US" dirty="0" smtClean="0"/>
              <a:t>1) Fulfilling faculty needs; 2) Student learning</a:t>
            </a:r>
          </a:p>
          <a:p>
            <a:r>
              <a:rPr lang="en-US" dirty="0"/>
              <a:t>Liaison programs as a </a:t>
            </a:r>
            <a:r>
              <a:rPr lang="en-US" dirty="0" smtClean="0"/>
              <a:t>mission-supporting </a:t>
            </a:r>
            <a:r>
              <a:rPr lang="en-US" dirty="0"/>
              <a:t>mechanism for academic libraries</a:t>
            </a:r>
          </a:p>
          <a:p>
            <a:pPr lvl="1"/>
            <a:r>
              <a:rPr lang="en-US" dirty="0"/>
              <a:t>Contributes to libraries’ social capital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0105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Emerging Issues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Unmatched </a:t>
            </a:r>
            <a:r>
              <a:rPr lang="en-US" dirty="0"/>
              <a:t>expectation </a:t>
            </a:r>
            <a:r>
              <a:rPr lang="en-US" dirty="0" smtClean="0"/>
              <a:t>fulfillment, unbalanced relationships</a:t>
            </a:r>
          </a:p>
          <a:p>
            <a:pPr lvl="1"/>
            <a:r>
              <a:rPr lang="en-US" dirty="0" smtClean="0"/>
              <a:t>What are the dynamics and implications</a:t>
            </a:r>
            <a:r>
              <a:rPr lang="en-US" dirty="0"/>
              <a:t>? </a:t>
            </a:r>
          </a:p>
          <a:p>
            <a:r>
              <a:rPr lang="en-US" dirty="0" smtClean="0"/>
              <a:t>Substantiates librarians as faculty</a:t>
            </a:r>
          </a:p>
          <a:p>
            <a:pPr lvl="1"/>
            <a:r>
              <a:rPr lang="en-US" dirty="0"/>
              <a:t>Christiansen, </a:t>
            </a:r>
            <a:r>
              <a:rPr lang="en-US" dirty="0" err="1"/>
              <a:t>Stombler</a:t>
            </a:r>
            <a:r>
              <a:rPr lang="en-US" dirty="0"/>
              <a:t>, and </a:t>
            </a:r>
            <a:r>
              <a:rPr lang="en-US" dirty="0" err="1"/>
              <a:t>Thaxton</a:t>
            </a:r>
            <a:r>
              <a:rPr lang="en-US" dirty="0"/>
              <a:t> (2004): </a:t>
            </a:r>
            <a:r>
              <a:rPr lang="en-US" dirty="0" smtClean="0"/>
              <a:t>“Faculty </a:t>
            </a:r>
            <a:r>
              <a:rPr lang="en-US" dirty="0"/>
              <a:t>do </a:t>
            </a:r>
            <a:r>
              <a:rPr lang="en-US" dirty="0" smtClean="0"/>
              <a:t>not </a:t>
            </a:r>
            <a:r>
              <a:rPr lang="en-US" dirty="0"/>
              <a:t>see librarians as </a:t>
            </a:r>
            <a:r>
              <a:rPr lang="en-US" dirty="0" smtClean="0"/>
              <a:t>experts </a:t>
            </a:r>
            <a:r>
              <a:rPr lang="en-US" dirty="0"/>
              <a:t>in faculty fields of </a:t>
            </a:r>
            <a:r>
              <a:rPr lang="en-US" dirty="0" smtClean="0"/>
              <a:t>expertise</a:t>
            </a:r>
            <a:r>
              <a:rPr lang="en-US" dirty="0"/>
              <a:t>, and therefore not appropriate for </a:t>
            </a:r>
            <a:r>
              <a:rPr lang="en-US" dirty="0" smtClean="0"/>
              <a:t>consultation” (even if librarians are also experts).</a:t>
            </a:r>
          </a:p>
          <a:p>
            <a:r>
              <a:rPr lang="en-US" dirty="0" smtClean="0"/>
              <a:t>Decouple personal vs. professional contact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014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Christiansen, L., </a:t>
            </a:r>
            <a:r>
              <a:rPr lang="en-US" dirty="0" err="1" smtClean="0"/>
              <a:t>Stombler</a:t>
            </a:r>
            <a:r>
              <a:rPr lang="en-US" dirty="0" smtClean="0"/>
              <a:t>, M., &amp; </a:t>
            </a:r>
            <a:r>
              <a:rPr lang="en-US" dirty="0" err="1" smtClean="0"/>
              <a:t>Thaxton</a:t>
            </a:r>
            <a:r>
              <a:rPr lang="en-US" dirty="0" smtClean="0"/>
              <a:t>, L. (2004), “A report on librarian-faculty relations from a sociological perspective,” </a:t>
            </a:r>
            <a:r>
              <a:rPr lang="en-US" i="1" dirty="0" smtClean="0"/>
              <a:t>The Journal of Academic Librarianship</a:t>
            </a:r>
            <a:r>
              <a:rPr lang="en-US" dirty="0" smtClean="0"/>
              <a:t>, vol. 30, no. 2, pp. 116-121.</a:t>
            </a:r>
          </a:p>
          <a:p>
            <a:r>
              <a:rPr lang="en-US" dirty="0"/>
              <a:t>Chung, H. (2010), “</a:t>
            </a:r>
            <a:r>
              <a:rPr lang="en-US" dirty="0" smtClean="0"/>
              <a:t>Relationship </a:t>
            </a:r>
            <a:r>
              <a:rPr lang="en-US" dirty="0"/>
              <a:t>building in entrepreneurship liaison work: one Business Librarian’s experience at North </a:t>
            </a:r>
            <a:r>
              <a:rPr lang="en-US" dirty="0" smtClean="0"/>
              <a:t>Carolina </a:t>
            </a:r>
            <a:r>
              <a:rPr lang="en-US" dirty="0"/>
              <a:t>State University,” </a:t>
            </a:r>
            <a:r>
              <a:rPr lang="en-US" i="1" dirty="0"/>
              <a:t>Journal of Business &amp; Finance Librarianship</a:t>
            </a:r>
            <a:r>
              <a:rPr lang="en-US" dirty="0"/>
              <a:t>, vol. 15, pp. 161-170.</a:t>
            </a:r>
          </a:p>
          <a:p>
            <a:r>
              <a:rPr lang="en-US" dirty="0" err="1" smtClean="0"/>
              <a:t>Nahapiet</a:t>
            </a:r>
            <a:r>
              <a:rPr lang="en-US" dirty="0"/>
              <a:t>, J. and </a:t>
            </a:r>
            <a:r>
              <a:rPr lang="en-US" dirty="0" err="1"/>
              <a:t>Ghoshal</a:t>
            </a:r>
            <a:r>
              <a:rPr lang="en-US" dirty="0"/>
              <a:t>, S. (1998), “Social capital, intellectual capital, and the organizational </a:t>
            </a:r>
            <a:r>
              <a:rPr lang="en-US" dirty="0" smtClean="0"/>
              <a:t>advantage,” </a:t>
            </a:r>
            <a:r>
              <a:rPr lang="en-US" i="1" dirty="0"/>
              <a:t>Academy of Management</a:t>
            </a:r>
            <a:r>
              <a:rPr lang="en-US" dirty="0"/>
              <a:t>, vol. 23, no. 2, pp. 242-266.  </a:t>
            </a:r>
            <a:endParaRPr lang="en-US" dirty="0" smtClean="0"/>
          </a:p>
          <a:p>
            <a:r>
              <a:rPr lang="en-US" dirty="0" smtClean="0"/>
              <a:t>Putnam</a:t>
            </a:r>
            <a:r>
              <a:rPr lang="en-US" dirty="0"/>
              <a:t>, R.D. (2000), </a:t>
            </a:r>
            <a:r>
              <a:rPr lang="en-US" i="1" dirty="0"/>
              <a:t>Bowling alone: the collapse and revival of American community</a:t>
            </a:r>
            <a:r>
              <a:rPr lang="en-US" dirty="0"/>
              <a:t>, Simon &amp; Schuster, New York, NY. </a:t>
            </a:r>
            <a:endParaRPr lang="en-US" dirty="0" smtClean="0"/>
          </a:p>
          <a:p>
            <a:r>
              <a:rPr lang="en-US" dirty="0" smtClean="0"/>
              <a:t>Shen, L. (2013), </a:t>
            </a:r>
            <a:r>
              <a:rPr lang="en-US" dirty="0" smtClean="0"/>
              <a:t>“There </a:t>
            </a:r>
            <a:r>
              <a:rPr lang="en-US" dirty="0" smtClean="0"/>
              <a:t>is no association between subject liaisons’ perception of their work and faculty satisfaction with their liaisons,” </a:t>
            </a:r>
            <a:r>
              <a:rPr lang="en-US" i="1" dirty="0" smtClean="0"/>
              <a:t>Evidence Based Library &amp; Information Practice</a:t>
            </a:r>
            <a:r>
              <a:rPr lang="en-US" dirty="0" smtClean="0"/>
              <a:t>, vol. 8, no. 4, pp. 142-144.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0304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443</TotalTime>
  <Words>648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Social Capital &amp; Liaison Librarianship</vt:lpstr>
      <vt:lpstr>Introduction - Liaison Librarianship</vt:lpstr>
      <vt:lpstr>Definitions - Social Capital</vt:lpstr>
      <vt:lpstr>Commonalities: Social Capital &amp; Liaison Work</vt:lpstr>
      <vt:lpstr>Review of Project</vt:lpstr>
      <vt:lpstr>Highlights of Pilot</vt:lpstr>
      <vt:lpstr>Emerging Issues</vt:lpstr>
      <vt:lpstr>Emerging Issues Continued</vt:lpstr>
      <vt:lpstr>Sources</vt:lpstr>
      <vt:lpstr>Social Capital &amp; Liaison Librarianship</vt:lpstr>
    </vt:vector>
  </TitlesOfParts>
  <Company>Robert Morris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Capital</dc:title>
  <dc:creator>Tim Schlak</dc:creator>
  <cp:lastModifiedBy>Tim Schlak</cp:lastModifiedBy>
  <cp:revision>19</cp:revision>
  <cp:lastPrinted>2015-06-03T21:09:40Z</cp:lastPrinted>
  <dcterms:created xsi:type="dcterms:W3CDTF">2015-04-22T15:07:49Z</dcterms:created>
  <dcterms:modified xsi:type="dcterms:W3CDTF">2015-06-03T21:10:15Z</dcterms:modified>
</cp:coreProperties>
</file>