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67" r:id="rId4"/>
    <p:sldId id="266" r:id="rId5"/>
    <p:sldId id="258" r:id="rId6"/>
    <p:sldId id="259" r:id="rId7"/>
    <p:sldId id="260" r:id="rId8"/>
    <p:sldId id="261" r:id="rId9"/>
    <p:sldId id="265" r:id="rId10"/>
    <p:sldId id="268" r:id="rId11"/>
    <p:sldId id="262" r:id="rId12"/>
    <p:sldId id="26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3" autoAdjust="0"/>
    <p:restoredTop sz="94660"/>
  </p:normalViewPr>
  <p:slideViewPr>
    <p:cSldViewPr snapToGrid="0">
      <p:cViewPr varScale="1">
        <p:scale>
          <a:sx n="96" d="100"/>
          <a:sy n="96" d="100"/>
        </p:scale>
        <p:origin x="90" y="5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3.5110088913534759E-2"/>
          <c:y val="1.91782526467498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39310856976211306"/>
          <c:y val="0.15672742342613871"/>
          <c:w val="0.26537026621672288"/>
          <c:h val="0.76792314357834457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Type of Graphic Novels Students Most Interested to See</c:v>
                </c:pt>
              </c:strCache>
            </c:strRef>
          </c:tx>
          <c:spPr>
            <a:ln w="22225">
              <a:solidFill>
                <a:schemeClr val="lt1">
                  <a:alpha val="48000"/>
                </a:schemeClr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 w="22225">
                <a:solidFill>
                  <a:schemeClr val="lt1">
                    <a:alpha val="48000"/>
                  </a:schemeClr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22225">
                <a:solidFill>
                  <a:schemeClr val="lt1">
                    <a:alpha val="48000"/>
                  </a:schemeClr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22225">
                <a:solidFill>
                  <a:schemeClr val="lt1">
                    <a:alpha val="48000"/>
                  </a:schemeClr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22225">
                <a:solidFill>
                  <a:schemeClr val="lt1">
                    <a:alpha val="48000"/>
                  </a:schemeClr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8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Manga Series</c:v>
                </c:pt>
                <c:pt idx="1">
                  <c:v>Marvel-related comic book collections</c:v>
                </c:pt>
                <c:pt idx="2">
                  <c:v>X-Men related comic book collections</c:v>
                </c:pt>
                <c:pt idx="3">
                  <c:v>Best-selling graphic novels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</c:v>
                </c:pt>
                <c:pt idx="1">
                  <c:v>4</c:v>
                </c:pt>
                <c:pt idx="2">
                  <c:v>3</c:v>
                </c:pt>
                <c:pt idx="3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1904761904761893E-2"/>
          <c:y val="0.15663037335644051"/>
          <c:w val="0.22804232804232799"/>
          <c:h val="0.8165753682703538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t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6125F1-AE53-4DEF-8084-F6D8C2751293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D01FC26-B7BE-4B3F-A7F4-B74A5C74231B}">
      <dgm:prSet phldrT="[Text]"/>
      <dgm:spPr/>
      <dgm:t>
        <a:bodyPr/>
        <a:lstStyle/>
        <a:p>
          <a:r>
            <a:rPr lang="en-US" dirty="0" smtClean="0"/>
            <a:t>January 2015: reached out to Albert Thiel, Director of Student Activities</a:t>
          </a:r>
          <a:endParaRPr lang="en-US" dirty="0"/>
        </a:p>
      </dgm:t>
    </dgm:pt>
    <dgm:pt modelId="{B4481C37-8DC0-4ACD-B523-009EF9A87D0C}" type="parTrans" cxnId="{C8E3A4A5-D192-4947-B213-53AF86B1C18B}">
      <dgm:prSet/>
      <dgm:spPr/>
      <dgm:t>
        <a:bodyPr/>
        <a:lstStyle/>
        <a:p>
          <a:endParaRPr lang="en-US"/>
        </a:p>
      </dgm:t>
    </dgm:pt>
    <dgm:pt modelId="{1506D1F5-D1EE-4329-A7BF-63006C2A131E}" type="sibTrans" cxnId="{C8E3A4A5-D192-4947-B213-53AF86B1C18B}">
      <dgm:prSet/>
      <dgm:spPr/>
      <dgm:t>
        <a:bodyPr/>
        <a:lstStyle/>
        <a:p>
          <a:endParaRPr lang="en-US"/>
        </a:p>
      </dgm:t>
    </dgm:pt>
    <dgm:pt modelId="{CE78A407-DEE9-4E54-97D8-7BF939E055BF}">
      <dgm:prSet phldrT="[Text]" phldr="1"/>
      <dgm:spPr/>
      <dgm:t>
        <a:bodyPr/>
        <a:lstStyle/>
        <a:p>
          <a:endParaRPr lang="en-US"/>
        </a:p>
      </dgm:t>
    </dgm:pt>
    <dgm:pt modelId="{F8DAC9AB-D9AF-45A2-8AC0-BC49685B9C05}" type="parTrans" cxnId="{52A038B1-3BEF-4C1A-A657-32C7D10576DF}">
      <dgm:prSet/>
      <dgm:spPr/>
      <dgm:t>
        <a:bodyPr/>
        <a:lstStyle/>
        <a:p>
          <a:endParaRPr lang="en-US"/>
        </a:p>
      </dgm:t>
    </dgm:pt>
    <dgm:pt modelId="{BFE6DC3E-1F5F-412A-8A49-1CAA882EE2AF}" type="sibTrans" cxnId="{52A038B1-3BEF-4C1A-A657-32C7D10576DF}">
      <dgm:prSet/>
      <dgm:spPr/>
      <dgm:t>
        <a:bodyPr/>
        <a:lstStyle/>
        <a:p>
          <a:endParaRPr lang="en-US"/>
        </a:p>
      </dgm:t>
    </dgm:pt>
    <dgm:pt modelId="{F38EE9D2-57EF-4E50-A1F2-3DBEEE83EC2D}">
      <dgm:prSet phldrT="[Text]" phldr="1"/>
      <dgm:spPr/>
      <dgm:t>
        <a:bodyPr/>
        <a:lstStyle/>
        <a:p>
          <a:endParaRPr lang="en-US"/>
        </a:p>
      </dgm:t>
    </dgm:pt>
    <dgm:pt modelId="{93250BFB-0436-474C-B7FD-A92C374C8A9E}" type="parTrans" cxnId="{2C16F021-F51F-4BAF-AFA4-D27C3A6DFED7}">
      <dgm:prSet/>
      <dgm:spPr/>
      <dgm:t>
        <a:bodyPr/>
        <a:lstStyle/>
        <a:p>
          <a:endParaRPr lang="en-US"/>
        </a:p>
      </dgm:t>
    </dgm:pt>
    <dgm:pt modelId="{C6B24729-6FED-412A-A799-0F0AEFAB9ED6}" type="sibTrans" cxnId="{2C16F021-F51F-4BAF-AFA4-D27C3A6DFED7}">
      <dgm:prSet/>
      <dgm:spPr/>
      <dgm:t>
        <a:bodyPr/>
        <a:lstStyle/>
        <a:p>
          <a:endParaRPr lang="en-US"/>
        </a:p>
      </dgm:t>
    </dgm:pt>
    <dgm:pt modelId="{DBD19466-4595-4F3A-AB9C-BD114EFDC985}">
      <dgm:prSet/>
      <dgm:spPr/>
      <dgm:t>
        <a:bodyPr/>
        <a:lstStyle/>
        <a:p>
          <a:r>
            <a:rPr lang="en-US" dirty="0" smtClean="0"/>
            <a:t>Utilized Facebook to alert </a:t>
          </a:r>
          <a:r>
            <a:rPr lang="en-US" dirty="0" err="1" smtClean="0"/>
            <a:t>Nerdfighters</a:t>
          </a:r>
          <a:r>
            <a:rPr lang="en-US" dirty="0" smtClean="0"/>
            <a:t> that there would be a survey</a:t>
          </a:r>
        </a:p>
      </dgm:t>
    </dgm:pt>
    <dgm:pt modelId="{5DA93D71-834E-4DE1-B3FC-C6A51A0D81AC}" type="parTrans" cxnId="{6948E732-918B-4C3C-9FF7-ABE13FC639E1}">
      <dgm:prSet/>
      <dgm:spPr/>
      <dgm:t>
        <a:bodyPr/>
        <a:lstStyle/>
        <a:p>
          <a:endParaRPr lang="en-US"/>
        </a:p>
      </dgm:t>
    </dgm:pt>
    <dgm:pt modelId="{A75CBEAE-4CEC-4BF8-9000-81DC0BC950AA}" type="sibTrans" cxnId="{6948E732-918B-4C3C-9FF7-ABE13FC639E1}">
      <dgm:prSet/>
      <dgm:spPr/>
      <dgm:t>
        <a:bodyPr/>
        <a:lstStyle/>
        <a:p>
          <a:endParaRPr lang="en-US"/>
        </a:p>
      </dgm:t>
    </dgm:pt>
    <dgm:pt modelId="{EF7C7478-1883-46D6-86CE-759FA4826092}">
      <dgm:prSet/>
      <dgm:spPr/>
      <dgm:t>
        <a:bodyPr/>
        <a:lstStyle/>
        <a:p>
          <a:r>
            <a:rPr lang="en-US" dirty="0" smtClean="0"/>
            <a:t>Created survey through University’s </a:t>
          </a:r>
          <a:r>
            <a:rPr lang="en-US" dirty="0" err="1" smtClean="0"/>
            <a:t>Qualtrics</a:t>
          </a:r>
          <a:r>
            <a:rPr lang="en-US" dirty="0" smtClean="0"/>
            <a:t> program</a:t>
          </a:r>
        </a:p>
      </dgm:t>
    </dgm:pt>
    <dgm:pt modelId="{9D83FB43-EB57-45AB-B4B5-1B574B85CCBB}" type="parTrans" cxnId="{C6C77469-9DB1-4EB5-AC86-DEC69CBB70E6}">
      <dgm:prSet/>
      <dgm:spPr/>
      <dgm:t>
        <a:bodyPr/>
        <a:lstStyle/>
        <a:p>
          <a:endParaRPr lang="en-US"/>
        </a:p>
      </dgm:t>
    </dgm:pt>
    <dgm:pt modelId="{62689F90-0951-4033-989D-6D35EBD69B5B}" type="sibTrans" cxnId="{C6C77469-9DB1-4EB5-AC86-DEC69CBB70E6}">
      <dgm:prSet/>
      <dgm:spPr/>
      <dgm:t>
        <a:bodyPr/>
        <a:lstStyle/>
        <a:p>
          <a:endParaRPr lang="en-US"/>
        </a:p>
      </dgm:t>
    </dgm:pt>
    <dgm:pt modelId="{C42AF743-2750-4228-AF52-E4E8B80AA305}">
      <dgm:prSet/>
      <dgm:spPr/>
      <dgm:t>
        <a:bodyPr/>
        <a:lstStyle/>
        <a:p>
          <a:r>
            <a:rPr lang="en-US" smtClean="0"/>
            <a:t>Left survey open until mid-February 2015</a:t>
          </a:r>
          <a:endParaRPr lang="en-US" dirty="0" smtClean="0"/>
        </a:p>
      </dgm:t>
    </dgm:pt>
    <dgm:pt modelId="{F57C444C-1BC0-4647-B92C-D930F0B94F29}" type="parTrans" cxnId="{AF44ECCC-AD35-4D64-8AD2-6BB987CDAA7D}">
      <dgm:prSet/>
      <dgm:spPr/>
      <dgm:t>
        <a:bodyPr/>
        <a:lstStyle/>
        <a:p>
          <a:endParaRPr lang="en-US"/>
        </a:p>
      </dgm:t>
    </dgm:pt>
    <dgm:pt modelId="{3097B2C9-3F79-457C-8D74-B6846D73F4BD}" type="sibTrans" cxnId="{AF44ECCC-AD35-4D64-8AD2-6BB987CDAA7D}">
      <dgm:prSet/>
      <dgm:spPr/>
      <dgm:t>
        <a:bodyPr/>
        <a:lstStyle/>
        <a:p>
          <a:endParaRPr lang="en-US"/>
        </a:p>
      </dgm:t>
    </dgm:pt>
    <dgm:pt modelId="{19FB027B-0EDF-4C37-B9BE-5A84EEF4DAD3}">
      <dgm:prSet/>
      <dgm:spPr/>
      <dgm:t>
        <a:bodyPr/>
        <a:lstStyle/>
        <a:p>
          <a:r>
            <a:rPr lang="en-US" smtClean="0"/>
            <a:t>Closed survey to analyze responses of 9 participants</a:t>
          </a:r>
          <a:endParaRPr lang="en-US" dirty="0" smtClean="0"/>
        </a:p>
      </dgm:t>
    </dgm:pt>
    <dgm:pt modelId="{416D5B5D-97D6-42C6-B303-13C49FB68577}" type="parTrans" cxnId="{E035F0F5-10C0-44C1-A670-B5C40858CE02}">
      <dgm:prSet/>
      <dgm:spPr/>
      <dgm:t>
        <a:bodyPr/>
        <a:lstStyle/>
        <a:p>
          <a:endParaRPr lang="en-US"/>
        </a:p>
      </dgm:t>
    </dgm:pt>
    <dgm:pt modelId="{BB88A190-195C-42A3-A085-AF272FE17234}" type="sibTrans" cxnId="{E035F0F5-10C0-44C1-A670-B5C40858CE02}">
      <dgm:prSet/>
      <dgm:spPr/>
      <dgm:t>
        <a:bodyPr/>
        <a:lstStyle/>
        <a:p>
          <a:endParaRPr lang="en-US"/>
        </a:p>
      </dgm:t>
    </dgm:pt>
    <dgm:pt modelId="{5FD00614-D751-47CE-81D2-A6803953F0EB}">
      <dgm:prSet/>
      <dgm:spPr/>
      <dgm:t>
        <a:bodyPr/>
        <a:lstStyle/>
        <a:p>
          <a:r>
            <a:rPr lang="en-US" smtClean="0"/>
            <a:t>Multiple choice and open-ended survey questions included</a:t>
          </a:r>
          <a:endParaRPr lang="en-US" dirty="0"/>
        </a:p>
      </dgm:t>
    </dgm:pt>
    <dgm:pt modelId="{17A2A15C-DC87-424C-BD67-F2EC853E31AA}" type="parTrans" cxnId="{FD28920A-AE2A-4F78-A307-DEED007C4959}">
      <dgm:prSet/>
      <dgm:spPr/>
      <dgm:t>
        <a:bodyPr/>
        <a:lstStyle/>
        <a:p>
          <a:endParaRPr lang="en-US"/>
        </a:p>
      </dgm:t>
    </dgm:pt>
    <dgm:pt modelId="{5C5DF5CF-BCAB-4A74-9F6A-48A3BE3987C0}" type="sibTrans" cxnId="{FD28920A-AE2A-4F78-A307-DEED007C4959}">
      <dgm:prSet/>
      <dgm:spPr/>
      <dgm:t>
        <a:bodyPr/>
        <a:lstStyle/>
        <a:p>
          <a:endParaRPr lang="en-US"/>
        </a:p>
      </dgm:t>
    </dgm:pt>
    <dgm:pt modelId="{93C6524D-C6B7-4BAD-875D-FB7B43180109}" type="pres">
      <dgm:prSet presAssocID="{DD6125F1-AE53-4DEF-8084-F6D8C2751293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C2595AC-E676-4327-82F1-6E71BE0F9908}" type="pres">
      <dgm:prSet presAssocID="{DD6125F1-AE53-4DEF-8084-F6D8C2751293}" presName="dummyMaxCanvas" presStyleCnt="0">
        <dgm:presLayoutVars/>
      </dgm:prSet>
      <dgm:spPr/>
    </dgm:pt>
    <dgm:pt modelId="{F63FB3D0-962B-4BD3-98A6-7C3955B93D6C}" type="pres">
      <dgm:prSet presAssocID="{DD6125F1-AE53-4DEF-8084-F6D8C2751293}" presName="FiveNodes_1" presStyleLbl="node1" presStyleIdx="0" presStyleCnt="5" custLinFactNeighborX="159" custLinFactNeighborY="20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CDA533-C006-448E-9F57-0A7E3D20A28E}" type="pres">
      <dgm:prSet presAssocID="{DD6125F1-AE53-4DEF-8084-F6D8C2751293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27AA88-052C-4DC9-9DF9-A418A034B75F}" type="pres">
      <dgm:prSet presAssocID="{DD6125F1-AE53-4DEF-8084-F6D8C2751293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CF04BB-4CCE-453D-A3C4-BFB47D129DFA}" type="pres">
      <dgm:prSet presAssocID="{DD6125F1-AE53-4DEF-8084-F6D8C2751293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3680D4-3770-4A3B-857D-B7375AC6C54D}" type="pres">
      <dgm:prSet presAssocID="{DD6125F1-AE53-4DEF-8084-F6D8C2751293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86A2D4-331A-4B57-84CA-74B024297AAA}" type="pres">
      <dgm:prSet presAssocID="{DD6125F1-AE53-4DEF-8084-F6D8C2751293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D12B14-FC33-448E-B1EE-768967E03014}" type="pres">
      <dgm:prSet presAssocID="{DD6125F1-AE53-4DEF-8084-F6D8C2751293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B05056-49C0-4029-B3A9-E603BC861B96}" type="pres">
      <dgm:prSet presAssocID="{DD6125F1-AE53-4DEF-8084-F6D8C2751293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AC61DE-F415-4583-A87F-B28B1C6E3820}" type="pres">
      <dgm:prSet presAssocID="{DD6125F1-AE53-4DEF-8084-F6D8C2751293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72229B-22A3-4E6C-A54D-19D032F96BF1}" type="pres">
      <dgm:prSet presAssocID="{DD6125F1-AE53-4DEF-8084-F6D8C2751293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D2F026-C94A-4B62-9FD1-3BBE7E8FDE0C}" type="pres">
      <dgm:prSet presAssocID="{DD6125F1-AE53-4DEF-8084-F6D8C2751293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302397-447C-41E8-9C8A-6E7E987979B7}" type="pres">
      <dgm:prSet presAssocID="{DD6125F1-AE53-4DEF-8084-F6D8C2751293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691BA3-2E34-4097-B0B3-F007EBC24193}" type="pres">
      <dgm:prSet presAssocID="{DD6125F1-AE53-4DEF-8084-F6D8C2751293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C0BF74-9E67-4F1C-A9FD-3722702788D0}" type="pres">
      <dgm:prSet presAssocID="{DD6125F1-AE53-4DEF-8084-F6D8C2751293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80E37F1-754C-40B9-B8AD-49F0FE78DE97}" type="presOf" srcId="{AD01FC26-B7BE-4B3F-A7F4-B74A5C74231B}" destId="{F63FB3D0-962B-4BD3-98A6-7C3955B93D6C}" srcOrd="0" destOrd="0" presId="urn:microsoft.com/office/officeart/2005/8/layout/vProcess5"/>
    <dgm:cxn modelId="{FD28920A-AE2A-4F78-A307-DEED007C4959}" srcId="{19FB027B-0EDF-4C37-B9BE-5A84EEF4DAD3}" destId="{5FD00614-D751-47CE-81D2-A6803953F0EB}" srcOrd="0" destOrd="0" parTransId="{17A2A15C-DC87-424C-BD67-F2EC853E31AA}" sibTransId="{5C5DF5CF-BCAB-4A74-9F6A-48A3BE3987C0}"/>
    <dgm:cxn modelId="{C8E3A4A5-D192-4947-B213-53AF86B1C18B}" srcId="{DD6125F1-AE53-4DEF-8084-F6D8C2751293}" destId="{AD01FC26-B7BE-4B3F-A7F4-B74A5C74231B}" srcOrd="0" destOrd="0" parTransId="{B4481C37-8DC0-4ACD-B523-009EF9A87D0C}" sibTransId="{1506D1F5-D1EE-4329-A7BF-63006C2A131E}"/>
    <dgm:cxn modelId="{52A038B1-3BEF-4C1A-A657-32C7D10576DF}" srcId="{DD6125F1-AE53-4DEF-8084-F6D8C2751293}" destId="{CE78A407-DEE9-4E54-97D8-7BF939E055BF}" srcOrd="5" destOrd="0" parTransId="{F8DAC9AB-D9AF-45A2-8AC0-BC49685B9C05}" sibTransId="{BFE6DC3E-1F5F-412A-8A49-1CAA882EE2AF}"/>
    <dgm:cxn modelId="{43FAE027-7CE1-40D4-AA7D-46F7789C9063}" type="presOf" srcId="{19FB027B-0EDF-4C37-B9BE-5A84EEF4DAD3}" destId="{1E3680D4-3770-4A3B-857D-B7375AC6C54D}" srcOrd="0" destOrd="0" presId="urn:microsoft.com/office/officeart/2005/8/layout/vProcess5"/>
    <dgm:cxn modelId="{A7C6E6F4-D257-4B67-B84E-991CC6BC3349}" type="presOf" srcId="{5FD00614-D751-47CE-81D2-A6803953F0EB}" destId="{1E3680D4-3770-4A3B-857D-B7375AC6C54D}" srcOrd="0" destOrd="1" presId="urn:microsoft.com/office/officeart/2005/8/layout/vProcess5"/>
    <dgm:cxn modelId="{0218AEC7-3620-4C02-AFB6-87B0A344DACA}" type="presOf" srcId="{62689F90-0951-4033-989D-6D35EBD69B5B}" destId="{07B05056-49C0-4029-B3A9-E603BC861B96}" srcOrd="0" destOrd="0" presId="urn:microsoft.com/office/officeart/2005/8/layout/vProcess5"/>
    <dgm:cxn modelId="{2C16F021-F51F-4BAF-AFA4-D27C3A6DFED7}" srcId="{DD6125F1-AE53-4DEF-8084-F6D8C2751293}" destId="{F38EE9D2-57EF-4E50-A1F2-3DBEEE83EC2D}" srcOrd="6" destOrd="0" parTransId="{93250BFB-0436-474C-B7FD-A92C374C8A9E}" sibTransId="{C6B24729-6FED-412A-A799-0F0AEFAB9ED6}"/>
    <dgm:cxn modelId="{6A3616DF-F101-484B-9E78-4123DF313580}" type="presOf" srcId="{DBD19466-4595-4F3A-AB9C-BD114EFDC985}" destId="{BCCDA533-C006-448E-9F57-0A7E3D20A28E}" srcOrd="0" destOrd="0" presId="urn:microsoft.com/office/officeart/2005/8/layout/vProcess5"/>
    <dgm:cxn modelId="{FE241919-C9C6-41A2-8CF4-9E2BADDCF04C}" type="presOf" srcId="{EF7C7478-1883-46D6-86CE-759FA4826092}" destId="{7F302397-447C-41E8-9C8A-6E7E987979B7}" srcOrd="1" destOrd="0" presId="urn:microsoft.com/office/officeart/2005/8/layout/vProcess5"/>
    <dgm:cxn modelId="{BEBC2402-E78F-4A8D-A51F-16C60A2F73DD}" type="presOf" srcId="{EF7C7478-1883-46D6-86CE-759FA4826092}" destId="{0627AA88-052C-4DC9-9DF9-A418A034B75F}" srcOrd="0" destOrd="0" presId="urn:microsoft.com/office/officeart/2005/8/layout/vProcess5"/>
    <dgm:cxn modelId="{AF44ECCC-AD35-4D64-8AD2-6BB987CDAA7D}" srcId="{DD6125F1-AE53-4DEF-8084-F6D8C2751293}" destId="{C42AF743-2750-4228-AF52-E4E8B80AA305}" srcOrd="3" destOrd="0" parTransId="{F57C444C-1BC0-4647-B92C-D930F0B94F29}" sibTransId="{3097B2C9-3F79-457C-8D74-B6846D73F4BD}"/>
    <dgm:cxn modelId="{DFD00323-0C06-4DA9-80AB-C6D1DDE4D479}" type="presOf" srcId="{3097B2C9-3F79-457C-8D74-B6846D73F4BD}" destId="{51AC61DE-F415-4583-A87F-B28B1C6E3820}" srcOrd="0" destOrd="0" presId="urn:microsoft.com/office/officeart/2005/8/layout/vProcess5"/>
    <dgm:cxn modelId="{F0018BEF-A8EE-4F3C-9AE1-4A966F27768E}" type="presOf" srcId="{AD01FC26-B7BE-4B3F-A7F4-B74A5C74231B}" destId="{5372229B-22A3-4E6C-A54D-19D032F96BF1}" srcOrd="1" destOrd="0" presId="urn:microsoft.com/office/officeart/2005/8/layout/vProcess5"/>
    <dgm:cxn modelId="{21951625-F7F9-4960-A2BF-A8C19EEF7A9E}" type="presOf" srcId="{19FB027B-0EDF-4C37-B9BE-5A84EEF4DAD3}" destId="{D3C0BF74-9E67-4F1C-A9FD-3722702788D0}" srcOrd="1" destOrd="0" presId="urn:microsoft.com/office/officeart/2005/8/layout/vProcess5"/>
    <dgm:cxn modelId="{6948E732-918B-4C3C-9FF7-ABE13FC639E1}" srcId="{DD6125F1-AE53-4DEF-8084-F6D8C2751293}" destId="{DBD19466-4595-4F3A-AB9C-BD114EFDC985}" srcOrd="1" destOrd="0" parTransId="{5DA93D71-834E-4DE1-B3FC-C6A51A0D81AC}" sibTransId="{A75CBEAE-4CEC-4BF8-9000-81DC0BC950AA}"/>
    <dgm:cxn modelId="{5DD009AC-156D-4F97-AD61-077E2E59A31C}" type="presOf" srcId="{A75CBEAE-4CEC-4BF8-9000-81DC0BC950AA}" destId="{6AD12B14-FC33-448E-B1EE-768967E03014}" srcOrd="0" destOrd="0" presId="urn:microsoft.com/office/officeart/2005/8/layout/vProcess5"/>
    <dgm:cxn modelId="{FF18251C-85FA-434D-8522-DE9632BAEF1F}" type="presOf" srcId="{5FD00614-D751-47CE-81D2-A6803953F0EB}" destId="{D3C0BF74-9E67-4F1C-A9FD-3722702788D0}" srcOrd="1" destOrd="1" presId="urn:microsoft.com/office/officeart/2005/8/layout/vProcess5"/>
    <dgm:cxn modelId="{4D978B6A-C4FD-42BB-909A-F4E4231E278E}" type="presOf" srcId="{C42AF743-2750-4228-AF52-E4E8B80AA305}" destId="{ACCF04BB-4CCE-453D-A3C4-BFB47D129DFA}" srcOrd="0" destOrd="0" presId="urn:microsoft.com/office/officeart/2005/8/layout/vProcess5"/>
    <dgm:cxn modelId="{C6C77469-9DB1-4EB5-AC86-DEC69CBB70E6}" srcId="{DD6125F1-AE53-4DEF-8084-F6D8C2751293}" destId="{EF7C7478-1883-46D6-86CE-759FA4826092}" srcOrd="2" destOrd="0" parTransId="{9D83FB43-EB57-45AB-B4B5-1B574B85CCBB}" sibTransId="{62689F90-0951-4033-989D-6D35EBD69B5B}"/>
    <dgm:cxn modelId="{E035F0F5-10C0-44C1-A670-B5C40858CE02}" srcId="{DD6125F1-AE53-4DEF-8084-F6D8C2751293}" destId="{19FB027B-0EDF-4C37-B9BE-5A84EEF4DAD3}" srcOrd="4" destOrd="0" parTransId="{416D5B5D-97D6-42C6-B303-13C49FB68577}" sibTransId="{BB88A190-195C-42A3-A085-AF272FE17234}"/>
    <dgm:cxn modelId="{F2BC5942-AAA7-489F-BFD8-D2A1BF09C723}" type="presOf" srcId="{C42AF743-2750-4228-AF52-E4E8B80AA305}" destId="{BF691BA3-2E34-4097-B0B3-F007EBC24193}" srcOrd="1" destOrd="0" presId="urn:microsoft.com/office/officeart/2005/8/layout/vProcess5"/>
    <dgm:cxn modelId="{81F234FB-2981-4BA9-B8C9-37BD4D138330}" type="presOf" srcId="{1506D1F5-D1EE-4329-A7BF-63006C2A131E}" destId="{CE86A2D4-331A-4B57-84CA-74B024297AAA}" srcOrd="0" destOrd="0" presId="urn:microsoft.com/office/officeart/2005/8/layout/vProcess5"/>
    <dgm:cxn modelId="{0B4CC3AC-00B5-455D-A1EC-9131C79FA023}" type="presOf" srcId="{DBD19466-4595-4F3A-AB9C-BD114EFDC985}" destId="{74D2F026-C94A-4B62-9FD1-3BBE7E8FDE0C}" srcOrd="1" destOrd="0" presId="urn:microsoft.com/office/officeart/2005/8/layout/vProcess5"/>
    <dgm:cxn modelId="{E9F73F8D-DB50-45E7-A0E4-95BB0FA47E11}" type="presOf" srcId="{DD6125F1-AE53-4DEF-8084-F6D8C2751293}" destId="{93C6524D-C6B7-4BAD-875D-FB7B43180109}" srcOrd="0" destOrd="0" presId="urn:microsoft.com/office/officeart/2005/8/layout/vProcess5"/>
    <dgm:cxn modelId="{E5A52784-9A30-499C-A06B-CFC286944374}" type="presParOf" srcId="{93C6524D-C6B7-4BAD-875D-FB7B43180109}" destId="{8C2595AC-E676-4327-82F1-6E71BE0F9908}" srcOrd="0" destOrd="0" presId="urn:microsoft.com/office/officeart/2005/8/layout/vProcess5"/>
    <dgm:cxn modelId="{06259903-CD77-479D-B44F-5960ADD8B084}" type="presParOf" srcId="{93C6524D-C6B7-4BAD-875D-FB7B43180109}" destId="{F63FB3D0-962B-4BD3-98A6-7C3955B93D6C}" srcOrd="1" destOrd="0" presId="urn:microsoft.com/office/officeart/2005/8/layout/vProcess5"/>
    <dgm:cxn modelId="{23EF481E-5A97-434C-B56F-0E00DA08FB10}" type="presParOf" srcId="{93C6524D-C6B7-4BAD-875D-FB7B43180109}" destId="{BCCDA533-C006-448E-9F57-0A7E3D20A28E}" srcOrd="2" destOrd="0" presId="urn:microsoft.com/office/officeart/2005/8/layout/vProcess5"/>
    <dgm:cxn modelId="{EBC6321E-C2D3-4A47-BBFE-4ED3A7C15D8E}" type="presParOf" srcId="{93C6524D-C6B7-4BAD-875D-FB7B43180109}" destId="{0627AA88-052C-4DC9-9DF9-A418A034B75F}" srcOrd="3" destOrd="0" presId="urn:microsoft.com/office/officeart/2005/8/layout/vProcess5"/>
    <dgm:cxn modelId="{8D66CB56-E86D-43FB-98D1-C3D3D96A75E5}" type="presParOf" srcId="{93C6524D-C6B7-4BAD-875D-FB7B43180109}" destId="{ACCF04BB-4CCE-453D-A3C4-BFB47D129DFA}" srcOrd="4" destOrd="0" presId="urn:microsoft.com/office/officeart/2005/8/layout/vProcess5"/>
    <dgm:cxn modelId="{36A9DE83-03C9-4D12-92E9-7DAF5EE3C336}" type="presParOf" srcId="{93C6524D-C6B7-4BAD-875D-FB7B43180109}" destId="{1E3680D4-3770-4A3B-857D-B7375AC6C54D}" srcOrd="5" destOrd="0" presId="urn:microsoft.com/office/officeart/2005/8/layout/vProcess5"/>
    <dgm:cxn modelId="{8620314D-6F50-4A12-A912-61284E4102FB}" type="presParOf" srcId="{93C6524D-C6B7-4BAD-875D-FB7B43180109}" destId="{CE86A2D4-331A-4B57-84CA-74B024297AAA}" srcOrd="6" destOrd="0" presId="urn:microsoft.com/office/officeart/2005/8/layout/vProcess5"/>
    <dgm:cxn modelId="{7A734254-3C70-40FB-BC77-97CBAA59A617}" type="presParOf" srcId="{93C6524D-C6B7-4BAD-875D-FB7B43180109}" destId="{6AD12B14-FC33-448E-B1EE-768967E03014}" srcOrd="7" destOrd="0" presId="urn:microsoft.com/office/officeart/2005/8/layout/vProcess5"/>
    <dgm:cxn modelId="{A60BE92E-C9C4-49FA-B6CF-DB120624E59D}" type="presParOf" srcId="{93C6524D-C6B7-4BAD-875D-FB7B43180109}" destId="{07B05056-49C0-4029-B3A9-E603BC861B96}" srcOrd="8" destOrd="0" presId="urn:microsoft.com/office/officeart/2005/8/layout/vProcess5"/>
    <dgm:cxn modelId="{E64D3E92-3F64-4C98-94B1-C32C113CBA6B}" type="presParOf" srcId="{93C6524D-C6B7-4BAD-875D-FB7B43180109}" destId="{51AC61DE-F415-4583-A87F-B28B1C6E3820}" srcOrd="9" destOrd="0" presId="urn:microsoft.com/office/officeart/2005/8/layout/vProcess5"/>
    <dgm:cxn modelId="{50BDFADD-C0FF-42C0-8105-98A8628F21D5}" type="presParOf" srcId="{93C6524D-C6B7-4BAD-875D-FB7B43180109}" destId="{5372229B-22A3-4E6C-A54D-19D032F96BF1}" srcOrd="10" destOrd="0" presId="urn:microsoft.com/office/officeart/2005/8/layout/vProcess5"/>
    <dgm:cxn modelId="{5898F2E8-4B8F-44FF-932B-07F2A8C56E09}" type="presParOf" srcId="{93C6524D-C6B7-4BAD-875D-FB7B43180109}" destId="{74D2F026-C94A-4B62-9FD1-3BBE7E8FDE0C}" srcOrd="11" destOrd="0" presId="urn:microsoft.com/office/officeart/2005/8/layout/vProcess5"/>
    <dgm:cxn modelId="{7F594E2A-8296-4A19-80E4-55409EBCE7F5}" type="presParOf" srcId="{93C6524D-C6B7-4BAD-875D-FB7B43180109}" destId="{7F302397-447C-41E8-9C8A-6E7E987979B7}" srcOrd="12" destOrd="0" presId="urn:microsoft.com/office/officeart/2005/8/layout/vProcess5"/>
    <dgm:cxn modelId="{47D3BB89-BAA2-4E39-B5A8-FA49D745E2CB}" type="presParOf" srcId="{93C6524D-C6B7-4BAD-875D-FB7B43180109}" destId="{BF691BA3-2E34-4097-B0B3-F007EBC24193}" srcOrd="13" destOrd="0" presId="urn:microsoft.com/office/officeart/2005/8/layout/vProcess5"/>
    <dgm:cxn modelId="{2EF7C331-16F4-4CED-8A72-7206289070D2}" type="presParOf" srcId="{93C6524D-C6B7-4BAD-875D-FB7B43180109}" destId="{D3C0BF74-9E67-4F1C-A9FD-3722702788D0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1B2D67A-FD87-4DC1-A2AB-7DABC37AF695}" type="datetimeFigureOut">
              <a:rPr lang="en-US" smtClean="0"/>
              <a:t>6/3/2015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1E68E78-34D3-4000-AF0B-C171AD21250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5489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2D67A-FD87-4DC1-A2AB-7DABC37AF695}" type="datetimeFigureOut">
              <a:rPr lang="en-US" smtClean="0"/>
              <a:t>6/3/2015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68E78-34D3-4000-AF0B-C171AD2125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101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2D67A-FD87-4DC1-A2AB-7DABC37AF695}" type="datetimeFigureOut">
              <a:rPr lang="en-US" smtClean="0"/>
              <a:t>6/3/2015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68E78-34D3-4000-AF0B-C171AD21250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24877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2D67A-FD87-4DC1-A2AB-7DABC37AF695}" type="datetimeFigureOut">
              <a:rPr lang="en-US" smtClean="0"/>
              <a:t>6/3/2015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68E78-34D3-4000-AF0B-C171AD21250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83830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2D67A-FD87-4DC1-A2AB-7DABC37AF695}" type="datetimeFigureOut">
              <a:rPr lang="en-US" smtClean="0"/>
              <a:t>6/3/2015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68E78-34D3-4000-AF0B-C171AD2125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1637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2D67A-FD87-4DC1-A2AB-7DABC37AF695}" type="datetimeFigureOut">
              <a:rPr lang="en-US" smtClean="0"/>
              <a:t>6/3/2015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68E78-34D3-4000-AF0B-C171AD212504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49033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2D67A-FD87-4DC1-A2AB-7DABC37AF695}" type="datetimeFigureOut">
              <a:rPr lang="en-US" smtClean="0"/>
              <a:t>6/3/2015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68E78-34D3-4000-AF0B-C171AD21250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66199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2D67A-FD87-4DC1-A2AB-7DABC37AF695}" type="datetimeFigureOut">
              <a:rPr lang="en-US" smtClean="0"/>
              <a:t>6/3/2015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68E78-34D3-4000-AF0B-C171AD212504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33597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2D67A-FD87-4DC1-A2AB-7DABC37AF695}" type="datetimeFigureOut">
              <a:rPr lang="en-US" smtClean="0"/>
              <a:t>6/3/2015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68E78-34D3-4000-AF0B-C171AD212504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4262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2D67A-FD87-4DC1-A2AB-7DABC37AF695}" type="datetimeFigureOut">
              <a:rPr lang="en-US" smtClean="0"/>
              <a:t>6/3/2015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68E78-34D3-4000-AF0B-C171AD2125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925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2D67A-FD87-4DC1-A2AB-7DABC37AF695}" type="datetimeFigureOut">
              <a:rPr lang="en-US" smtClean="0"/>
              <a:t>6/3/2015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68E78-34D3-4000-AF0B-C171AD212504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607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2D67A-FD87-4DC1-A2AB-7DABC37AF695}" type="datetimeFigureOut">
              <a:rPr lang="en-US" smtClean="0"/>
              <a:t>6/3/2015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68E78-34D3-4000-AF0B-C171AD2125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412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2D67A-FD87-4DC1-A2AB-7DABC37AF695}" type="datetimeFigureOut">
              <a:rPr lang="en-US" smtClean="0"/>
              <a:t>6/3/2015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68E78-34D3-4000-AF0B-C171AD212504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7983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2D67A-FD87-4DC1-A2AB-7DABC37AF695}" type="datetimeFigureOut">
              <a:rPr lang="en-US" smtClean="0"/>
              <a:t>6/3/2015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68E78-34D3-4000-AF0B-C171AD212504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3027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2D67A-FD87-4DC1-A2AB-7DABC37AF695}" type="datetimeFigureOut">
              <a:rPr lang="en-US" smtClean="0"/>
              <a:t>6/3/2015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68E78-34D3-4000-AF0B-C171AD2125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911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2D67A-FD87-4DC1-A2AB-7DABC37AF695}" type="datetimeFigureOut">
              <a:rPr lang="en-US" smtClean="0"/>
              <a:t>6/3/2015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68E78-34D3-4000-AF0B-C171AD212504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7357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2D67A-FD87-4DC1-A2AB-7DABC37AF695}" type="datetimeFigureOut">
              <a:rPr lang="en-US" smtClean="0"/>
              <a:t>6/3/2015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68E78-34D3-4000-AF0B-C171AD2125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464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1B2D67A-FD87-4DC1-A2AB-7DABC37AF695}" type="datetimeFigureOut">
              <a:rPr lang="en-US" smtClean="0"/>
              <a:t>6/3/2015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1E68E78-34D3-4000-AF0B-C171AD2125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736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aem94@pitt.ed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twitter.com/MillsteinLib/status/590245829740367872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4.png"/><Relationship Id="rId4" Type="http://schemas.openxmlformats.org/officeDocument/2006/relationships/hyperlink" Target="https://twitter.com/MillsteinLib/status/585589914462326784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99121" y="1808922"/>
            <a:ext cx="7802217" cy="1617499"/>
          </a:xfrm>
        </p:spPr>
        <p:txBody>
          <a:bodyPr/>
          <a:lstStyle/>
          <a:p>
            <a:r>
              <a:rPr lang="en-US" sz="3200" dirty="0" smtClean="0"/>
              <a:t>How Does Your Graphic Novel Garden Grow? Harvesting the Benefits of </a:t>
            </a:r>
            <a:br>
              <a:rPr lang="en-US" sz="3200" dirty="0" smtClean="0"/>
            </a:br>
            <a:r>
              <a:rPr lang="en-US" sz="3200" dirty="0" smtClean="0"/>
              <a:t>Outreach and Collaboration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6" y="3806683"/>
            <a:ext cx="6815669" cy="1550507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 Presentation by Amanda Miller</a:t>
            </a:r>
          </a:p>
          <a:p>
            <a:r>
              <a:rPr lang="en-US" dirty="0" smtClean="0"/>
              <a:t>Public Services Librarian, Millstein Library</a:t>
            </a:r>
          </a:p>
          <a:p>
            <a:r>
              <a:rPr lang="en-US" dirty="0" smtClean="0"/>
              <a:t>University of Pittsburgh at </a:t>
            </a:r>
            <a:r>
              <a:rPr lang="en-US" dirty="0" smtClean="0"/>
              <a:t>Greensburg</a:t>
            </a:r>
          </a:p>
          <a:p>
            <a:r>
              <a:rPr lang="en-US" dirty="0" smtClean="0"/>
              <a:t>Contact Me! </a:t>
            </a:r>
            <a:r>
              <a:rPr lang="en-US" dirty="0" smtClean="0">
                <a:hlinkClick r:id="rId2"/>
              </a:rPr>
              <a:t>aem94@pitt.edu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7923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DC Entertainment Kit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180" b="3335"/>
          <a:stretch/>
        </p:blipFill>
        <p:spPr>
          <a:xfrm>
            <a:off x="1412858" y="2527647"/>
            <a:ext cx="2036020" cy="320723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9879" y="2517085"/>
            <a:ext cx="4290392" cy="32177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59" r="1697" b="13568"/>
          <a:stretch/>
        </p:blipFill>
        <p:spPr>
          <a:xfrm>
            <a:off x="8394347" y="2517085"/>
            <a:ext cx="2214104" cy="3217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619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Media Presence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2" y="2491223"/>
            <a:ext cx="4718304" cy="576262"/>
          </a:xfrm>
        </p:spPr>
        <p:txBody>
          <a:bodyPr/>
          <a:lstStyle/>
          <a:p>
            <a:pPr algn="ctr"/>
            <a:r>
              <a:rPr lang="en-US" dirty="0" smtClean="0"/>
              <a:t>Twitter</a:t>
            </a:r>
            <a:endParaRPr lang="en-US" dirty="0"/>
          </a:p>
        </p:txBody>
      </p:sp>
      <p:pic>
        <p:nvPicPr>
          <p:cNvPr id="7" name="Content Placeholder 6">
            <a:hlinkClick r:id="rId2"/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22902" t="14231" r="38298" b="7980"/>
          <a:stretch/>
        </p:blipFill>
        <p:spPr>
          <a:xfrm>
            <a:off x="1128437" y="3067484"/>
            <a:ext cx="2190593" cy="3293885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491223"/>
            <a:ext cx="4718304" cy="576262"/>
          </a:xfrm>
        </p:spPr>
        <p:txBody>
          <a:bodyPr/>
          <a:lstStyle/>
          <a:p>
            <a:pPr algn="ctr"/>
            <a:r>
              <a:rPr lang="en-US" dirty="0" smtClean="0"/>
              <a:t>Instagram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Account to begin summer 2015</a:t>
            </a:r>
          </a:p>
          <a:p>
            <a:r>
              <a:rPr lang="en-US" dirty="0" smtClean="0"/>
              <a:t>Ideas include:</a:t>
            </a:r>
          </a:p>
          <a:p>
            <a:pPr lvl="1"/>
            <a:r>
              <a:rPr lang="en-US" dirty="0" smtClean="0"/>
              <a:t>Pictures of new titles that arrive</a:t>
            </a:r>
          </a:p>
          <a:p>
            <a:pPr lvl="1"/>
            <a:r>
              <a:rPr lang="en-US" dirty="0" smtClean="0"/>
              <a:t>Fun with superheroes/villains!</a:t>
            </a:r>
          </a:p>
          <a:p>
            <a:pPr lvl="1"/>
            <a:r>
              <a:rPr lang="en-US" dirty="0" smtClean="0"/>
              <a:t>Games</a:t>
            </a:r>
            <a:endParaRPr lang="en-US" dirty="0"/>
          </a:p>
        </p:txBody>
      </p:sp>
      <p:pic>
        <p:nvPicPr>
          <p:cNvPr id="8" name="Picture 7">
            <a:hlinkClick r:id="rId4"/>
          </p:cNvPr>
          <p:cNvPicPr>
            <a:picLocks noChangeAspect="1"/>
          </p:cNvPicPr>
          <p:nvPr/>
        </p:nvPicPr>
        <p:blipFill rotWithShape="1">
          <a:blip r:embed="rId5"/>
          <a:srcRect l="22977" t="14372" r="37709" b="8258"/>
          <a:stretch/>
        </p:blipFill>
        <p:spPr>
          <a:xfrm>
            <a:off x="3654554" y="3067485"/>
            <a:ext cx="2231587" cy="3293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904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Collection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45026"/>
            <a:ext cx="9601196" cy="3747052"/>
          </a:xfrm>
        </p:spPr>
        <p:txBody>
          <a:bodyPr>
            <a:normAutofit fontScale="70000" lnSpcReduction="20000"/>
          </a:bodyPr>
          <a:lstStyle/>
          <a:p>
            <a:r>
              <a:rPr lang="en-US" i="1" dirty="0" smtClean="0"/>
              <a:t>Library Journal </a:t>
            </a:r>
            <a:r>
              <a:rPr lang="en-US" dirty="0" smtClean="0"/>
              <a:t>reviews</a:t>
            </a:r>
          </a:p>
          <a:p>
            <a:r>
              <a:rPr lang="en-US" dirty="0" smtClean="0"/>
              <a:t>Outreach with teachers</a:t>
            </a:r>
          </a:p>
          <a:p>
            <a:pPr lvl="1"/>
            <a:r>
              <a:rPr lang="en-US" dirty="0" smtClean="0"/>
              <a:t>Hum/</a:t>
            </a:r>
            <a:r>
              <a:rPr lang="en-US" dirty="0" err="1" smtClean="0"/>
              <a:t>SocSci</a:t>
            </a:r>
            <a:r>
              <a:rPr lang="en-US" dirty="0" smtClean="0"/>
              <a:t> 300: War Zones, Urban Life, and the Graphic Novel</a:t>
            </a:r>
          </a:p>
          <a:p>
            <a:pPr lvl="1"/>
            <a:r>
              <a:rPr lang="en-US" dirty="0" err="1" smtClean="0"/>
              <a:t>Englit</a:t>
            </a:r>
            <a:r>
              <a:rPr lang="en-US" dirty="0" smtClean="0"/>
              <a:t> 0626: Science Fiction</a:t>
            </a:r>
          </a:p>
          <a:p>
            <a:pPr lvl="1"/>
            <a:r>
              <a:rPr lang="en-US" dirty="0" err="1" smtClean="0"/>
              <a:t>Englit</a:t>
            </a:r>
            <a:r>
              <a:rPr lang="en-US" dirty="0" smtClean="0"/>
              <a:t> 0066: Introduction to Social Literature</a:t>
            </a:r>
          </a:p>
          <a:p>
            <a:r>
              <a:rPr lang="en-US" dirty="0" err="1" smtClean="0"/>
              <a:t>GoodReads</a:t>
            </a:r>
            <a:r>
              <a:rPr lang="en-US" dirty="0" smtClean="0"/>
              <a:t> “</a:t>
            </a:r>
            <a:r>
              <a:rPr lang="en-US" dirty="0" err="1" smtClean="0"/>
              <a:t>Listopia</a:t>
            </a:r>
            <a:r>
              <a:rPr lang="en-US" dirty="0" smtClean="0"/>
              <a:t>”</a:t>
            </a:r>
          </a:p>
          <a:p>
            <a:pPr lvl="1"/>
            <a:r>
              <a:rPr lang="en-US" dirty="0" smtClean="0"/>
              <a:t>“Best of Marvel Comics”</a:t>
            </a:r>
          </a:p>
          <a:p>
            <a:pPr lvl="1"/>
            <a:r>
              <a:rPr lang="en-US" dirty="0" smtClean="0"/>
              <a:t>“Novels to Graphic Novels/Manga Adaptations”</a:t>
            </a:r>
          </a:p>
          <a:p>
            <a:pPr lvl="1"/>
            <a:r>
              <a:rPr lang="en-US" dirty="0" smtClean="0"/>
              <a:t>“Comics and Graphic Novels by Women” </a:t>
            </a:r>
          </a:p>
          <a:p>
            <a:pPr lvl="1"/>
            <a:r>
              <a:rPr lang="en-US" dirty="0" smtClean="0"/>
              <a:t>“Marvel Comics 2014 Collected Editions Worth Reading”</a:t>
            </a:r>
          </a:p>
          <a:p>
            <a:r>
              <a:rPr lang="en-US" dirty="0" smtClean="0"/>
              <a:t>DC, Marvel, Dark Horse, etc.</a:t>
            </a:r>
          </a:p>
          <a:p>
            <a:r>
              <a:rPr lang="en-US" dirty="0" smtClean="0"/>
              <a:t>Looking at other libraries collections (</a:t>
            </a:r>
            <a:r>
              <a:rPr lang="en-US" dirty="0" err="1" smtClean="0"/>
              <a:t>eg</a:t>
            </a:r>
            <a:r>
              <a:rPr lang="en-US" dirty="0" smtClean="0"/>
              <a:t>. Columbia University Libraries)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7182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Graphic Novel Collection: Part 1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283" y="2560638"/>
            <a:ext cx="4414633" cy="3309937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3433" y="2560638"/>
            <a:ext cx="4414633" cy="3309937"/>
          </a:xfrm>
        </p:spPr>
      </p:pic>
    </p:spTree>
    <p:extLst>
      <p:ext uri="{BB962C8B-B14F-4D97-AF65-F5344CB8AC3E}">
        <p14:creationId xmlns:p14="http://schemas.microsoft.com/office/powerpoint/2010/main" val="1988566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Graphic Novel Collection: Part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Located on second floor</a:t>
            </a:r>
          </a:p>
          <a:p>
            <a:r>
              <a:rPr lang="en-US" dirty="0" smtClean="0"/>
              <a:t>Not near any other stacks</a:t>
            </a:r>
          </a:p>
          <a:p>
            <a:r>
              <a:rPr lang="en-US" dirty="0" smtClean="0"/>
              <a:t>Around a corner</a:t>
            </a:r>
          </a:p>
          <a:p>
            <a:r>
              <a:rPr lang="en-US" dirty="0" smtClean="0"/>
              <a:t>Not much signage</a:t>
            </a:r>
          </a:p>
          <a:p>
            <a:r>
              <a:rPr lang="en-US" dirty="0" smtClean="0"/>
              <a:t>Smaller collection in a big space</a:t>
            </a:r>
          </a:p>
          <a:p>
            <a:r>
              <a:rPr lang="en-US" dirty="0" smtClean="0"/>
              <a:t>Not near other ‘leisure’ items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3433" y="2560638"/>
            <a:ext cx="4414633" cy="3309937"/>
          </a:xfrm>
        </p:spPr>
      </p:pic>
    </p:spTree>
    <p:extLst>
      <p:ext uri="{BB962C8B-B14F-4D97-AF65-F5344CB8AC3E}">
        <p14:creationId xmlns:p14="http://schemas.microsoft.com/office/powerpoint/2010/main" val="1376445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Graphic Novel Collection: Part 2</a:t>
            </a:r>
            <a:endParaRPr lang="en-US" dirty="0"/>
          </a:p>
        </p:txBody>
      </p:sp>
      <p:pic>
        <p:nvPicPr>
          <p:cNvPr id="9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757" y="2559009"/>
            <a:ext cx="4414633" cy="3309937"/>
          </a:xfrm>
          <a:prstGeom prst="rect">
            <a:avLst/>
          </a:prstGeom>
        </p:spPr>
      </p:pic>
      <p:pic>
        <p:nvPicPr>
          <p:cNvPr id="10" name="Content Placeholder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927" y="2559008"/>
            <a:ext cx="4414633" cy="3309937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002" y="2556718"/>
            <a:ext cx="2482452" cy="3309937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2693" y="2554427"/>
            <a:ext cx="2482452" cy="3309937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773" y="2555737"/>
            <a:ext cx="2481470" cy="330862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6"/>
          <a:stretch/>
        </p:blipFill>
        <p:spPr>
          <a:xfrm>
            <a:off x="8688243" y="2551156"/>
            <a:ext cx="2481071" cy="3308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216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Collaboration with </a:t>
            </a:r>
            <a:r>
              <a:rPr lang="en-US" dirty="0" err="1" smtClean="0"/>
              <a:t>Nerdfighters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228621864"/>
              </p:ext>
            </p:extLst>
          </p:nvPr>
        </p:nvGraphicFramePr>
        <p:xfrm>
          <a:off x="1073426" y="2285999"/>
          <a:ext cx="9919252" cy="39557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74060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of </a:t>
            </a:r>
            <a:r>
              <a:rPr lang="en-US" dirty="0" err="1" smtClean="0"/>
              <a:t>Nerdfighters</a:t>
            </a:r>
            <a:r>
              <a:rPr lang="en-US" dirty="0" smtClean="0"/>
              <a:t> Survey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4098802"/>
              </p:ext>
            </p:extLst>
          </p:nvPr>
        </p:nvGraphicFramePr>
        <p:xfrm>
          <a:off x="457200" y="2421924"/>
          <a:ext cx="11071654" cy="41642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8090184" y="2514869"/>
            <a:ext cx="3051313" cy="369331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Titles suggested by students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Manga</a:t>
            </a:r>
            <a:r>
              <a:rPr lang="en-US" dirty="0" smtClean="0"/>
              <a:t>: Fairy Tail, Death Note, Naruto, One Piece, Bleach, Black Butler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Graphic Novels</a:t>
            </a:r>
            <a:r>
              <a:rPr lang="en-US" dirty="0" smtClean="0"/>
              <a:t>: any </a:t>
            </a:r>
            <a:r>
              <a:rPr lang="en-US" dirty="0" err="1" smtClean="0"/>
              <a:t>sy-fy</a:t>
            </a:r>
            <a:r>
              <a:rPr lang="en-US" dirty="0" smtClean="0"/>
              <a:t>, more historical figures/events, Walking Dead series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Comic Book Collections</a:t>
            </a:r>
            <a:r>
              <a:rPr lang="en-US" dirty="0" smtClean="0"/>
              <a:t>: story arcs (</a:t>
            </a:r>
            <a:r>
              <a:rPr lang="en-US" dirty="0" err="1" smtClean="0"/>
              <a:t>eg</a:t>
            </a:r>
            <a:r>
              <a:rPr lang="en-US" dirty="0" smtClean="0"/>
              <a:t>. Batman: Killing Joke)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Miscellaneous</a:t>
            </a:r>
            <a:r>
              <a:rPr lang="en-US" dirty="0" smtClean="0"/>
              <a:t>: game guides or manuals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192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Collaboration with Joy’s Japanimation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1"/>
          </p:nvPr>
        </p:nvSpPr>
        <p:spPr>
          <a:xfrm>
            <a:off x="1298448" y="2560319"/>
            <a:ext cx="4718304" cy="3512489"/>
          </a:xfrm>
        </p:spPr>
        <p:txBody>
          <a:bodyPr>
            <a:normAutofit/>
          </a:bodyPr>
          <a:lstStyle/>
          <a:p>
            <a:r>
              <a:rPr lang="en-US" dirty="0" smtClean="0"/>
              <a:t>March 2015: Contacted Steve Regina, owner of local comic book store “Joy’s Japanimation”</a:t>
            </a:r>
          </a:p>
          <a:p>
            <a:r>
              <a:rPr lang="en-US" dirty="0" smtClean="0"/>
              <a:t>Found after researching Free Comic Book Day (May 2, 2015): “School &amp; Library Partner”</a:t>
            </a:r>
          </a:p>
          <a:p>
            <a:r>
              <a:rPr lang="en-US" dirty="0" smtClean="0"/>
              <a:t>Free comics delivered April 2015 and put out for students</a:t>
            </a:r>
            <a:endParaRPr lang="en-US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102031" y="2560638"/>
            <a:ext cx="2877438" cy="3309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19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Free Comic Book Day!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8967990" y="2415209"/>
            <a:ext cx="2626857" cy="3506403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878" y="2415209"/>
            <a:ext cx="3615451" cy="38822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9670" y="2843389"/>
            <a:ext cx="1174576" cy="6073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75454" y="2872808"/>
            <a:ext cx="1144216" cy="164351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5172" y="2415209"/>
            <a:ext cx="4659898" cy="3506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61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Booklist Webinar + Outreach to DC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ln>
            <a:solidFill>
              <a:srgbClr val="0070C0"/>
            </a:solidFill>
          </a:ln>
        </p:spPr>
        <p:txBody>
          <a:bodyPr/>
          <a:lstStyle/>
          <a:p>
            <a:r>
              <a:rPr lang="en-US" dirty="0" smtClean="0"/>
              <a:t>“Make Way for Manga, Comics, and Graphic Novels”</a:t>
            </a:r>
          </a:p>
          <a:p>
            <a:pPr lvl="1"/>
            <a:r>
              <a:rPr lang="en-US" dirty="0" smtClean="0"/>
              <a:t>March 2015 Booklist Webinar</a:t>
            </a:r>
          </a:p>
          <a:p>
            <a:r>
              <a:rPr lang="en-US" dirty="0" smtClean="0"/>
              <a:t>Reps from DC Entertainment, </a:t>
            </a:r>
            <a:r>
              <a:rPr lang="en-US" dirty="0" err="1" smtClean="0"/>
              <a:t>Viz</a:t>
            </a:r>
            <a:r>
              <a:rPr lang="en-US" dirty="0" smtClean="0"/>
              <a:t> Media, </a:t>
            </a:r>
            <a:r>
              <a:rPr lang="en-US" dirty="0" err="1" smtClean="0"/>
              <a:t>Udon</a:t>
            </a:r>
            <a:r>
              <a:rPr lang="en-US" dirty="0" smtClean="0"/>
              <a:t>, and </a:t>
            </a:r>
            <a:r>
              <a:rPr lang="en-US" dirty="0" err="1" smtClean="0"/>
              <a:t>Nobrow</a:t>
            </a:r>
            <a:endParaRPr lang="en-US" dirty="0" smtClean="0"/>
          </a:p>
          <a:p>
            <a:r>
              <a:rPr lang="en-US" dirty="0" smtClean="0"/>
              <a:t>1 hour discussion of upcoming titles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ln>
            <a:solidFill>
              <a:srgbClr val="0070C0"/>
            </a:solidFill>
          </a:ln>
        </p:spPr>
        <p:txBody>
          <a:bodyPr/>
          <a:lstStyle/>
          <a:p>
            <a:r>
              <a:rPr lang="en-US" dirty="0" smtClean="0"/>
              <a:t>Emailed Blake Kobashigawa of DC Entertainment about a free book called </a:t>
            </a:r>
            <a:r>
              <a:rPr lang="en-US" i="1" dirty="0" smtClean="0"/>
              <a:t>DC Entertainment Essential Graphic Novels and Chronology 2015</a:t>
            </a:r>
          </a:p>
          <a:p>
            <a:r>
              <a:rPr lang="en-US" dirty="0" smtClean="0"/>
              <a:t> Kit to also include posters and bookmarks for promotional use in libraries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817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548</TotalTime>
  <Words>434</Words>
  <Application>Microsoft Office PowerPoint</Application>
  <PresentationFormat>Widescreen</PresentationFormat>
  <Paragraphs>62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Garamond</vt:lpstr>
      <vt:lpstr>Organic</vt:lpstr>
      <vt:lpstr>How Does Your Graphic Novel Garden Grow? Harvesting the Benefits of  Outreach and Collaboration</vt:lpstr>
      <vt:lpstr>Graphic Novel Collection: Part 1</vt:lpstr>
      <vt:lpstr>Graphic Novel Collection: Part 1</vt:lpstr>
      <vt:lpstr>Graphic Novel Collection: Part 2</vt:lpstr>
      <vt:lpstr>Collaboration with Nerdfighters</vt:lpstr>
      <vt:lpstr>Results of Nerdfighters Survey</vt:lpstr>
      <vt:lpstr>Collaboration with Joy’s Japanimation</vt:lpstr>
      <vt:lpstr>Free Comic Book Day!</vt:lpstr>
      <vt:lpstr>Booklist Webinar + Outreach to DC</vt:lpstr>
      <vt:lpstr>DC Entertainment Kit</vt:lpstr>
      <vt:lpstr>Social Media Presence </vt:lpstr>
      <vt:lpstr>Collection Development</vt:lpstr>
    </vt:vector>
  </TitlesOfParts>
  <Company>University Library System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Does Your Graphic Novel Garden Grow? Harvesting the Benefits of Outreach and Collaboration</dc:title>
  <dc:creator>Miller, Amanda E</dc:creator>
  <cp:lastModifiedBy>Miller, Amanda E</cp:lastModifiedBy>
  <cp:revision>25</cp:revision>
  <dcterms:created xsi:type="dcterms:W3CDTF">2015-04-20T15:57:47Z</dcterms:created>
  <dcterms:modified xsi:type="dcterms:W3CDTF">2015-06-03T19:40:17Z</dcterms:modified>
</cp:coreProperties>
</file>