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7" r:id="rId2"/>
    <p:sldId id="274" r:id="rId3"/>
    <p:sldId id="285" r:id="rId4"/>
    <p:sldId id="283" r:id="rId5"/>
    <p:sldId id="271" r:id="rId6"/>
    <p:sldId id="272" r:id="rId7"/>
    <p:sldId id="278" r:id="rId8"/>
    <p:sldId id="286" r:id="rId9"/>
    <p:sldId id="259" r:id="rId10"/>
    <p:sldId id="282" r:id="rId11"/>
    <p:sldId id="292" r:id="rId12"/>
    <p:sldId id="287" r:id="rId13"/>
    <p:sldId id="260" r:id="rId14"/>
    <p:sldId id="273" r:id="rId15"/>
    <p:sldId id="262" r:id="rId16"/>
    <p:sldId id="263" r:id="rId17"/>
    <p:sldId id="258" r:id="rId18"/>
    <p:sldId id="261" r:id="rId19"/>
    <p:sldId id="264" r:id="rId20"/>
    <p:sldId id="288" r:id="rId21"/>
    <p:sldId id="270" r:id="rId22"/>
    <p:sldId id="276" r:id="rId23"/>
    <p:sldId id="275" r:id="rId24"/>
    <p:sldId id="267" r:id="rId25"/>
    <p:sldId id="266" r:id="rId26"/>
    <p:sldId id="277" r:id="rId27"/>
    <p:sldId id="289" r:id="rId28"/>
    <p:sldId id="281" r:id="rId29"/>
    <p:sldId id="290" r:id="rId30"/>
    <p:sldId id="291" r:id="rId31"/>
    <p:sldId id="280" r:id="rId3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3996" autoAdjust="0"/>
  </p:normalViewPr>
  <p:slideViewPr>
    <p:cSldViewPr>
      <p:cViewPr varScale="1">
        <p:scale>
          <a:sx n="56" d="100"/>
          <a:sy n="56" d="100"/>
        </p:scale>
        <p:origin x="25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26833" cy="46418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1"/>
            <a:ext cx="3026833" cy="46418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31A055A-1EC4-4AA7-A896-3ACE579E0610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17905"/>
            <a:ext cx="3026833" cy="46418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5"/>
            <a:ext cx="3026833" cy="46418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A79235A-91AC-4084-B76D-D609C86BA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8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31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67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30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33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 typeface="+mj-lt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8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8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26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44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125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53" lvl="0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49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56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668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9305">
              <a:buFontTx/>
              <a:buNone/>
              <a:defRPr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324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64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538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46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676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552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697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11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737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116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46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5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4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4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49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88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235A-91AC-4084-B76D-D609C86BAA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4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B80E6C-AB31-43ED-822D-DE706876FA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8F5580-1221-44A9-B9F1-6C7178527B7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Us Some </a:t>
            </a:r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6949440" cy="7407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look at librarians teaching credit-bearing courses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57800" y="5384800"/>
            <a:ext cx="3672840" cy="1121736"/>
          </a:xfrm>
          <a:prstGeom prst="rect">
            <a:avLst/>
          </a:prstGeom>
        </p:spPr>
        <p:txBody>
          <a:bodyPr tIns="0">
            <a:normAutofit fontScale="925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Dr. Monty L. McAdoo</a:t>
            </a:r>
          </a:p>
          <a:p>
            <a:r>
              <a:rPr lang="en-US" dirty="0" err="1" smtClean="0"/>
              <a:t>Edinboro</a:t>
            </a:r>
            <a:r>
              <a:rPr lang="en-US" dirty="0" smtClean="0"/>
              <a:t> University of PA</a:t>
            </a:r>
          </a:p>
          <a:p>
            <a:r>
              <a:rPr lang="en-US" dirty="0" smtClean="0"/>
              <a:t>July 25,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Meeting</a:t>
            </a:r>
            <a:br>
              <a:rPr lang="en-US" dirty="0" smtClean="0"/>
            </a:br>
            <a:r>
              <a:rPr lang="en-US" sz="3600" dirty="0" smtClean="0"/>
              <a:t>Fall, 2011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600" dirty="0" smtClean="0"/>
              <a:t>Stepping In</a:t>
            </a:r>
          </a:p>
          <a:p>
            <a:r>
              <a:rPr lang="en-US" dirty="0" smtClean="0"/>
              <a:t>Slam dunk</a:t>
            </a:r>
          </a:p>
          <a:p>
            <a:r>
              <a:rPr lang="en-US" dirty="0" smtClean="0"/>
              <a:t>Confident</a:t>
            </a:r>
          </a:p>
          <a:p>
            <a:r>
              <a:rPr lang="en-US" dirty="0" smtClean="0"/>
              <a:t>Focused</a:t>
            </a:r>
          </a:p>
          <a:p>
            <a:r>
              <a:rPr lang="en-US" dirty="0" smtClean="0"/>
              <a:t>Energized</a:t>
            </a:r>
          </a:p>
          <a:p>
            <a:r>
              <a:rPr lang="en-US" dirty="0" smtClean="0"/>
              <a:t>Showcase our skills and insights</a:t>
            </a:r>
          </a:p>
          <a:p>
            <a:r>
              <a:rPr lang="en-US" dirty="0" smtClean="0"/>
              <a:t>Positive step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3600" dirty="0" smtClean="0"/>
              <a:t>Stepping Out</a:t>
            </a:r>
          </a:p>
          <a:p>
            <a:r>
              <a:rPr lang="en-US" dirty="0" smtClean="0"/>
              <a:t>Being slammed</a:t>
            </a:r>
          </a:p>
          <a:p>
            <a:r>
              <a:rPr lang="en-US" dirty="0" smtClean="0"/>
              <a:t>Uncertain</a:t>
            </a:r>
          </a:p>
          <a:p>
            <a:r>
              <a:rPr lang="en-US" dirty="0" smtClean="0"/>
              <a:t>Confused</a:t>
            </a:r>
          </a:p>
          <a:p>
            <a:r>
              <a:rPr lang="en-US" dirty="0" smtClean="0"/>
              <a:t>Frustrated</a:t>
            </a:r>
          </a:p>
          <a:p>
            <a:r>
              <a:rPr lang="en-US" dirty="0" smtClean="0"/>
              <a:t>“Librarians don’t </a:t>
            </a:r>
            <a:r>
              <a:rPr lang="en-US" dirty="0"/>
              <a:t>teach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Watch your step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1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2526792" cy="4663440"/>
          </a:xfrm>
        </p:spPr>
        <p:txBody>
          <a:bodyPr/>
          <a:lstStyle/>
          <a:p>
            <a:r>
              <a:rPr lang="en-US" dirty="0" smtClean="0"/>
              <a:t>Fall, 2011</a:t>
            </a:r>
          </a:p>
          <a:p>
            <a:r>
              <a:rPr lang="en-US" dirty="0" smtClean="0"/>
              <a:t>2/3/12</a:t>
            </a:r>
          </a:p>
          <a:p>
            <a:r>
              <a:rPr lang="en-US" dirty="0" smtClean="0"/>
              <a:t>2/9/12</a:t>
            </a:r>
          </a:p>
          <a:p>
            <a:r>
              <a:rPr lang="en-US" dirty="0" smtClean="0"/>
              <a:t>4/11/12</a:t>
            </a:r>
          </a:p>
          <a:p>
            <a:r>
              <a:rPr lang="en-US" dirty="0" smtClean="0"/>
              <a:t>4/12/12</a:t>
            </a:r>
          </a:p>
          <a:p>
            <a:r>
              <a:rPr lang="en-US" dirty="0" smtClean="0"/>
              <a:t>4/16/12</a:t>
            </a:r>
          </a:p>
          <a:p>
            <a:r>
              <a:rPr lang="en-US" dirty="0" smtClean="0"/>
              <a:t>Spring, 2014, Fall, 2014, Spring, 2017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14800" y="1524000"/>
            <a:ext cx="4818888" cy="4663440"/>
          </a:xfrm>
        </p:spPr>
        <p:txBody>
          <a:bodyPr/>
          <a:lstStyle/>
          <a:p>
            <a:r>
              <a:rPr lang="en-US" dirty="0" smtClean="0"/>
              <a:t>Initial idea proposed</a:t>
            </a:r>
          </a:p>
          <a:p>
            <a:r>
              <a:rPr lang="en-US" dirty="0" smtClean="0"/>
              <a:t>Fac. </a:t>
            </a:r>
            <a:r>
              <a:rPr lang="en-US" dirty="0" err="1" smtClean="0"/>
              <a:t>mtg</a:t>
            </a:r>
            <a:r>
              <a:rPr lang="en-US" dirty="0" smtClean="0"/>
              <a:t>;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ballot 7-2</a:t>
            </a:r>
          </a:p>
          <a:p>
            <a:r>
              <a:rPr lang="en-US" dirty="0" smtClean="0"/>
              <a:t>Signed by Chair and AVPUL</a:t>
            </a:r>
          </a:p>
          <a:p>
            <a:r>
              <a:rPr lang="en-US" dirty="0" smtClean="0"/>
              <a:t>UWCC approval</a:t>
            </a:r>
          </a:p>
          <a:p>
            <a:r>
              <a:rPr lang="en-US" dirty="0" smtClean="0"/>
              <a:t>Signed by Provost</a:t>
            </a:r>
          </a:p>
          <a:p>
            <a:r>
              <a:rPr lang="en-US" dirty="0" smtClean="0"/>
              <a:t>Signed by President</a:t>
            </a:r>
          </a:p>
          <a:p>
            <a:r>
              <a:rPr lang="en-US" dirty="0" smtClean="0"/>
              <a:t>Taught three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I: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Expertise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Resources</a:t>
            </a:r>
            <a:endParaRPr lang="en-US" dirty="0"/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Coordination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6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will teach?</a:t>
            </a:r>
          </a:p>
          <a:p>
            <a:r>
              <a:rPr lang="en-US" dirty="0" smtClean="0"/>
              <a:t>How many sections how often?</a:t>
            </a:r>
          </a:p>
          <a:p>
            <a:pPr lvl="1"/>
            <a:r>
              <a:rPr lang="en-US" dirty="0" smtClean="0"/>
              <a:t>Translating workload hours</a:t>
            </a:r>
          </a:p>
          <a:p>
            <a:pPr lvl="1"/>
            <a:r>
              <a:rPr lang="en-US" dirty="0" smtClean="0"/>
              <a:t>Victim of our own success</a:t>
            </a:r>
          </a:p>
          <a:p>
            <a:pPr lvl="1"/>
            <a:r>
              <a:rPr lang="en-US" dirty="0" smtClean="0"/>
              <a:t>Reassignment of responsibilities</a:t>
            </a:r>
          </a:p>
          <a:p>
            <a:pPr lvl="1"/>
            <a:r>
              <a:rPr lang="en-US" dirty="0" smtClean="0"/>
              <a:t>Position realignment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5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Colleague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you want to teach?</a:t>
            </a:r>
          </a:p>
          <a:p>
            <a:r>
              <a:rPr lang="en-US" dirty="0" smtClean="0"/>
              <a:t>Credits won’t go anywhere.</a:t>
            </a:r>
          </a:p>
          <a:p>
            <a:r>
              <a:rPr lang="en-US" dirty="0" smtClean="0"/>
              <a:t>Will we be expected to teach as well?</a:t>
            </a:r>
          </a:p>
          <a:p>
            <a:r>
              <a:rPr lang="en-US" dirty="0" smtClean="0"/>
              <a:t>What makes you qualified to teach?</a:t>
            </a:r>
          </a:p>
          <a:p>
            <a:r>
              <a:rPr lang="en-US" dirty="0" smtClean="0"/>
              <a:t>Librarians </a:t>
            </a:r>
            <a:r>
              <a:rPr lang="en-US" dirty="0"/>
              <a:t>don’t teach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want to teach, why don’t you go to a different department?</a:t>
            </a:r>
          </a:p>
        </p:txBody>
      </p:sp>
    </p:spTree>
    <p:extLst>
      <p:ext uri="{BB962C8B-B14F-4D97-AF65-F5344CB8AC3E}">
        <p14:creationId xmlns:p14="http://schemas.microsoft.com/office/powerpoint/2010/main" val="43393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Articulating process</a:t>
            </a:r>
          </a:p>
          <a:p>
            <a:r>
              <a:rPr lang="en-US" dirty="0" smtClean="0"/>
              <a:t>Determining workload equivalency</a:t>
            </a:r>
          </a:p>
          <a:p>
            <a:r>
              <a:rPr lang="en-US" dirty="0" smtClean="0"/>
              <a:t>New or existing contract?</a:t>
            </a:r>
          </a:p>
          <a:p>
            <a:r>
              <a:rPr lang="en-US" dirty="0" smtClean="0"/>
              <a:t>Who pays?</a:t>
            </a:r>
            <a:endParaRPr lang="en-US" dirty="0"/>
          </a:p>
          <a:p>
            <a:r>
              <a:rPr lang="en-US" dirty="0" smtClean="0"/>
              <a:t>Ambiguous administrative milieu</a:t>
            </a:r>
          </a:p>
        </p:txBody>
      </p:sp>
    </p:spTree>
    <p:extLst>
      <p:ext uri="{BB962C8B-B14F-4D97-AF65-F5344CB8AC3E}">
        <p14:creationId xmlns:p14="http://schemas.microsoft.com/office/powerpoint/2010/main" val="25343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/>
              </a:rPr>
              <a:t>Institutional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product?</a:t>
            </a:r>
          </a:p>
          <a:p>
            <a:r>
              <a:rPr lang="en-US" dirty="0" smtClean="0"/>
              <a:t>Perception of “remediation”</a:t>
            </a:r>
          </a:p>
        </p:txBody>
      </p:sp>
    </p:spTree>
    <p:extLst>
      <p:ext uri="{BB962C8B-B14F-4D97-AF65-F5344CB8AC3E}">
        <p14:creationId xmlns:p14="http://schemas.microsoft.com/office/powerpoint/2010/main" val="14109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Contractual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“faculty” mean?</a:t>
            </a:r>
          </a:p>
          <a:p>
            <a:r>
              <a:rPr lang="en-US" dirty="0" smtClean="0"/>
              <a:t>Teaching vs. non-teaching vs. mixed status</a:t>
            </a:r>
          </a:p>
          <a:p>
            <a:r>
              <a:rPr lang="en-US" dirty="0" smtClean="0"/>
              <a:t>Part-time/adjunct in another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7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process?</a:t>
            </a:r>
          </a:p>
          <a:p>
            <a:r>
              <a:rPr lang="en-US" dirty="0" smtClean="0"/>
              <a:t>Where will credits go?</a:t>
            </a:r>
          </a:p>
          <a:p>
            <a:r>
              <a:rPr lang="en-US" dirty="0" smtClean="0"/>
              <a:t>LIBR prefix vs. other department’s</a:t>
            </a:r>
          </a:p>
          <a:p>
            <a:r>
              <a:rPr lang="en-US" dirty="0" smtClean="0"/>
              <a:t>Online or F2F?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7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Part I: Introduction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Part II: Development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Part III: Reflection and Review</a:t>
            </a:r>
          </a:p>
        </p:txBody>
      </p:sp>
    </p:spTree>
    <p:extLst>
      <p:ext uri="{BB962C8B-B14F-4D97-AF65-F5344CB8AC3E}">
        <p14:creationId xmlns:p14="http://schemas.microsoft.com/office/powerpoint/2010/main" val="29568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II</a:t>
            </a:r>
            <a:br>
              <a:rPr lang="en-US" dirty="0" smtClean="0"/>
            </a:br>
            <a:r>
              <a:rPr lang="en-US" dirty="0" smtClean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LIBR106: Information 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2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r>
              <a:rPr lang="en-US" dirty="0"/>
              <a:t>What?</a:t>
            </a:r>
          </a:p>
          <a:p>
            <a:r>
              <a:rPr lang="en-US" dirty="0" smtClean="0"/>
              <a:t>Where?</a:t>
            </a:r>
          </a:p>
          <a:p>
            <a:r>
              <a:rPr lang="en-US" dirty="0"/>
              <a:t>When?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Your Curricular Niche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“dead credits”</a:t>
            </a:r>
          </a:p>
          <a:p>
            <a:r>
              <a:rPr lang="en-US" dirty="0" smtClean="0"/>
              <a:t>Address curricular “bottleneck”</a:t>
            </a:r>
          </a:p>
          <a:p>
            <a:r>
              <a:rPr lang="en-US" dirty="0" smtClean="0"/>
              <a:t>Identify curricular opportunities</a:t>
            </a:r>
          </a:p>
          <a:p>
            <a:r>
              <a:rPr lang="en-US" dirty="0" smtClean="0"/>
              <a:t>Avoid “remediation”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“Specialized” vs. “normal” course</a:t>
            </a:r>
          </a:p>
          <a:p>
            <a:r>
              <a:rPr lang="en-US" dirty="0" smtClean="0"/>
              <a:t>Departmental assignation</a:t>
            </a:r>
          </a:p>
          <a:p>
            <a:r>
              <a:rPr lang="en-US" dirty="0" smtClean="0"/>
              <a:t>Alignment with curriculum structure</a:t>
            </a:r>
          </a:p>
          <a:p>
            <a:r>
              <a:rPr lang="en-US" dirty="0" smtClean="0"/>
              <a:t>Curricular approval process/timeframe</a:t>
            </a:r>
          </a:p>
          <a:p>
            <a:r>
              <a:rPr lang="en-US" dirty="0" smtClean="0"/>
              <a:t>Online or face-to-face?</a:t>
            </a:r>
          </a:p>
          <a:p>
            <a:r>
              <a:rPr lang="en-US" dirty="0" smtClean="0"/>
              <a:t>Developing awareness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1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Time, time, and more time</a:t>
            </a:r>
          </a:p>
          <a:p>
            <a:pPr lvl="1"/>
            <a:r>
              <a:rPr lang="en-US" dirty="0" smtClean="0"/>
              <a:t>Generating course materials</a:t>
            </a:r>
          </a:p>
          <a:p>
            <a:pPr lvl="1"/>
            <a:r>
              <a:rPr lang="en-US" dirty="0" smtClean="0"/>
              <a:t>Grading</a:t>
            </a:r>
          </a:p>
          <a:p>
            <a:pPr lvl="1"/>
            <a:r>
              <a:rPr lang="en-US" dirty="0" smtClean="0"/>
              <a:t>Student follow-up</a:t>
            </a:r>
          </a:p>
          <a:p>
            <a:pPr lvl="1"/>
            <a:r>
              <a:rPr lang="en-US" dirty="0"/>
              <a:t>Participation</a:t>
            </a:r>
          </a:p>
          <a:p>
            <a:pPr lvl="1"/>
            <a:r>
              <a:rPr lang="en-US" dirty="0" smtClean="0"/>
              <a:t>Revision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1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  <a:p>
            <a:r>
              <a:rPr lang="en-US" dirty="0" smtClean="0"/>
              <a:t>Official</a:t>
            </a:r>
          </a:p>
          <a:p>
            <a:r>
              <a:rPr lang="en-US" dirty="0" smtClean="0"/>
              <a:t>Self-developed</a:t>
            </a:r>
          </a:p>
          <a:p>
            <a:pPr lvl="1"/>
            <a:r>
              <a:rPr lang="en-US" dirty="0" smtClean="0"/>
              <a:t>“Feel good” caveat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2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III</a:t>
            </a:r>
            <a:br>
              <a:rPr lang="en-US" dirty="0" smtClean="0"/>
            </a:br>
            <a:r>
              <a:rPr lang="en-US" dirty="0" smtClean="0"/>
              <a:t>REFLECTIONS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with students is invigorating</a:t>
            </a:r>
          </a:p>
          <a:p>
            <a:r>
              <a:rPr lang="en-US" dirty="0" smtClean="0"/>
              <a:t>Interaction with students is frustrating</a:t>
            </a:r>
          </a:p>
          <a:p>
            <a:r>
              <a:rPr lang="en-US" dirty="0" smtClean="0"/>
              <a:t>Sense of accomplishment/pride</a:t>
            </a:r>
          </a:p>
          <a:p>
            <a:r>
              <a:rPr lang="en-US" dirty="0" smtClean="0"/>
              <a:t>A right to be happy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9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Feeling compromised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Grading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Authorization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Non-Honors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Writing co-requisite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1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67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Precedent set</a:t>
            </a:r>
          </a:p>
          <a:p>
            <a:r>
              <a:rPr lang="en-US" dirty="0" smtClean="0"/>
              <a:t>Curricular viability</a:t>
            </a:r>
          </a:p>
          <a:p>
            <a:r>
              <a:rPr lang="en-US" dirty="0" smtClean="0"/>
              <a:t>Publishing opportunity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48200"/>
          </a:xfrm>
        </p:spPr>
        <p:txBody>
          <a:bodyPr>
            <a:normAutofit/>
          </a:bodyPr>
          <a:lstStyle/>
          <a:p>
            <a:pPr marL="82296" indent="0" algn="r">
              <a:buNone/>
            </a:pPr>
            <a:endParaRPr lang="en-US" sz="2400" dirty="0" smtClean="0"/>
          </a:p>
          <a:p>
            <a:pPr marL="82296" indent="0" algn="r">
              <a:buNone/>
            </a:pPr>
            <a:endParaRPr lang="en-US" sz="2400" dirty="0" smtClean="0"/>
          </a:p>
          <a:p>
            <a:pPr marL="82296" indent="0" algn="r">
              <a:buNone/>
            </a:pPr>
            <a:endParaRPr lang="en-US" sz="2400" dirty="0"/>
          </a:p>
          <a:p>
            <a:pPr marL="82296" indent="0" algn="r">
              <a:buNone/>
            </a:pPr>
            <a:r>
              <a:rPr lang="en-US" sz="2400" dirty="0" smtClean="0"/>
              <a:t>Dr. Monty L. McAdoo</a:t>
            </a:r>
          </a:p>
          <a:p>
            <a:pPr marL="82296" indent="0" algn="r">
              <a:buNone/>
            </a:pPr>
            <a:r>
              <a:rPr lang="en-US" sz="2400" dirty="0" smtClean="0"/>
              <a:t>Research and Instruction Librarian</a:t>
            </a:r>
          </a:p>
          <a:p>
            <a:pPr marL="82296" indent="0" algn="r">
              <a:buNone/>
            </a:pPr>
            <a:r>
              <a:rPr lang="en-US" sz="2400" dirty="0" smtClean="0"/>
              <a:t>Baron-</a:t>
            </a:r>
            <a:r>
              <a:rPr lang="en-US" sz="2400" dirty="0" err="1" smtClean="0"/>
              <a:t>Forness</a:t>
            </a:r>
            <a:r>
              <a:rPr lang="en-US" sz="2400" dirty="0" smtClean="0"/>
              <a:t> Library</a:t>
            </a:r>
          </a:p>
          <a:p>
            <a:pPr marL="82296" indent="0" algn="r">
              <a:buNone/>
            </a:pPr>
            <a:r>
              <a:rPr lang="en-US" sz="2400" dirty="0" err="1" smtClean="0"/>
              <a:t>Edinboro</a:t>
            </a:r>
            <a:r>
              <a:rPr lang="en-US" sz="2400" dirty="0" smtClean="0"/>
              <a:t> University of PA</a:t>
            </a:r>
          </a:p>
          <a:p>
            <a:pPr marL="82296" indent="0" algn="r">
              <a:buNone/>
            </a:pPr>
            <a:r>
              <a:rPr lang="en-US" sz="2400" dirty="0" err="1" smtClean="0"/>
              <a:t>Edinboro</a:t>
            </a:r>
            <a:r>
              <a:rPr lang="en-US" sz="2400" dirty="0" smtClean="0"/>
              <a:t>, PA 16444</a:t>
            </a:r>
          </a:p>
          <a:p>
            <a:pPr marL="82296" indent="0" algn="r">
              <a:buNone/>
            </a:pPr>
            <a:r>
              <a:rPr lang="en-US" sz="2400" dirty="0" smtClean="0"/>
              <a:t>mmcadoo@edinboro.edu</a:t>
            </a:r>
            <a:endParaRPr lang="en-US" sz="2400" dirty="0"/>
          </a:p>
          <a:p>
            <a:pPr marL="82296" indent="0" algn="r">
              <a:buNone/>
            </a:pPr>
            <a:r>
              <a:rPr lang="en-US" sz="2400" dirty="0" smtClean="0"/>
              <a:t>814-732-1070</a:t>
            </a:r>
          </a:p>
        </p:txBody>
      </p:sp>
    </p:spTree>
    <p:extLst>
      <p:ext uri="{BB962C8B-B14F-4D97-AF65-F5344CB8AC3E}">
        <p14:creationId xmlns:p14="http://schemas.microsoft.com/office/powerpoint/2010/main" val="36115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b="1" dirty="0" smtClean="0"/>
              <a:t>EUP</a:t>
            </a:r>
          </a:p>
          <a:p>
            <a:r>
              <a:rPr lang="en-US" dirty="0" smtClean="0"/>
              <a:t>1 of 14 PASSHE institutions</a:t>
            </a:r>
          </a:p>
          <a:p>
            <a:r>
              <a:rPr lang="en-US" dirty="0" smtClean="0"/>
              <a:t>2016: 4,840 UG; 1,341 G</a:t>
            </a:r>
          </a:p>
          <a:p>
            <a:r>
              <a:rPr lang="en-US" dirty="0" smtClean="0"/>
              <a:t>341 faculty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b="1" dirty="0" smtClean="0"/>
              <a:t>Library</a:t>
            </a:r>
          </a:p>
          <a:p>
            <a:r>
              <a:rPr lang="en-US" dirty="0" smtClean="0"/>
              <a:t>15-20 work-study, 12 staff, 7.5 librarians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b="1" dirty="0" smtClean="0"/>
              <a:t>Me</a:t>
            </a:r>
          </a:p>
          <a:p>
            <a:r>
              <a:rPr lang="en-US" dirty="0" smtClean="0"/>
              <a:t>Librarian since 1994, PASSHE 1996, EUP 1999</a:t>
            </a:r>
          </a:p>
          <a:p>
            <a:r>
              <a:rPr lang="en-US" dirty="0" smtClean="0"/>
              <a:t>Research and instruction</a:t>
            </a:r>
          </a:p>
          <a:p>
            <a:r>
              <a:rPr lang="en-US" dirty="0" smtClean="0"/>
              <a:t>UWCC</a:t>
            </a:r>
          </a:p>
          <a:p>
            <a:r>
              <a:rPr lang="en-US" dirty="0" smtClean="0"/>
              <a:t>COUN794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students…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articulate what a librarian does?</a:t>
            </a:r>
          </a:p>
          <a:p>
            <a:r>
              <a:rPr lang="en-US" dirty="0" smtClean="0"/>
              <a:t>can tell the difference between a staff member and a librarian?</a:t>
            </a:r>
          </a:p>
          <a:p>
            <a:r>
              <a:rPr lang="en-US" dirty="0" smtClean="0"/>
              <a:t>know two or more librarians</a:t>
            </a:r>
            <a:r>
              <a:rPr lang="en-US" dirty="0"/>
              <a:t> </a:t>
            </a:r>
            <a:r>
              <a:rPr lang="en-US" dirty="0" smtClean="0"/>
              <a:t>by name?</a:t>
            </a:r>
          </a:p>
          <a:p>
            <a:r>
              <a:rPr lang="en-US" dirty="0" smtClean="0"/>
              <a:t>never participate in traditional library user education?</a:t>
            </a:r>
          </a:p>
          <a:p>
            <a:r>
              <a:rPr lang="en-US" dirty="0" smtClean="0"/>
              <a:t>do not value and/or benefit from traditional library user education?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5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librarian, do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 you have valuable knowledge or skills to share with students?</a:t>
            </a:r>
          </a:p>
          <a:p>
            <a:r>
              <a:rPr lang="en-US" dirty="0" smtClean="0"/>
              <a:t>believe the library should be/is the academic hub of your institution?</a:t>
            </a:r>
          </a:p>
          <a:p>
            <a:r>
              <a:rPr lang="en-US" dirty="0"/>
              <a:t>believe you – individually or collectively – could contribute more?</a:t>
            </a:r>
          </a:p>
          <a:p>
            <a:r>
              <a:rPr lang="en-US" dirty="0" smtClean="0"/>
              <a:t>want to find ways to add relevance to your department/library?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profession, librarians…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Perceive our work as inherently valuable</a:t>
            </a:r>
            <a:endParaRPr lang="en-US" dirty="0"/>
          </a:p>
          <a:p>
            <a:r>
              <a:rPr lang="en-US" dirty="0" smtClean="0"/>
              <a:t>Often lack a communicable context for the work that we do</a:t>
            </a:r>
          </a:p>
          <a:p>
            <a:r>
              <a:rPr lang="en-US" dirty="0" smtClean="0"/>
              <a:t>Risk marginalization</a:t>
            </a:r>
          </a:p>
          <a:p>
            <a:r>
              <a:rPr lang="en-US" dirty="0" smtClean="0"/>
              <a:t>Experience ongoing </a:t>
            </a:r>
            <a:r>
              <a:rPr lang="en-US" dirty="0"/>
              <a:t>questions about “faculty status</a:t>
            </a:r>
            <a:r>
              <a:rPr lang="en-US" dirty="0" smtClean="0"/>
              <a:t>” and our 9-month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6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begins…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Greater depth and exposure</a:t>
            </a:r>
          </a:p>
          <a:p>
            <a:r>
              <a:rPr lang="en-US" dirty="0" smtClean="0"/>
              <a:t>Truly embedded</a:t>
            </a:r>
          </a:p>
          <a:p>
            <a:r>
              <a:rPr lang="en-US" dirty="0" smtClean="0"/>
              <a:t>Showcase expertise</a:t>
            </a:r>
          </a:p>
          <a:p>
            <a:r>
              <a:rPr lang="en-US" dirty="0" smtClean="0"/>
              <a:t>Revitalize self and department</a:t>
            </a:r>
          </a:p>
          <a:p>
            <a:r>
              <a:rPr lang="en-US" dirty="0" smtClean="0"/>
              <a:t>Draw positive attention to department</a:t>
            </a:r>
          </a:p>
          <a:p>
            <a:r>
              <a:rPr lang="en-US" dirty="0" smtClean="0"/>
              <a:t>Better understand faculty/student needs</a:t>
            </a:r>
          </a:p>
          <a:p>
            <a:r>
              <a:rPr lang="en-US" dirty="0" smtClean="0"/>
              <a:t>Add weight to “faculty” status</a:t>
            </a:r>
          </a:p>
          <a:p>
            <a:r>
              <a:rPr lang="en-US" dirty="0" smtClean="0"/>
              <a:t>Curricular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6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836</TotalTime>
  <Words>677</Words>
  <Application>Microsoft Office PowerPoint</Application>
  <PresentationFormat>On-screen Show (4:3)</PresentationFormat>
  <Paragraphs>215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Gill Sans MT</vt:lpstr>
      <vt:lpstr>Verdana</vt:lpstr>
      <vt:lpstr>Wingdings</vt:lpstr>
      <vt:lpstr>Wingdings 2</vt:lpstr>
      <vt:lpstr>Solstice</vt:lpstr>
      <vt:lpstr>Give Us Some Credit</vt:lpstr>
      <vt:lpstr>Today’s presentation</vt:lpstr>
      <vt:lpstr>Part 1 Introduction</vt:lpstr>
      <vt:lpstr>Background</vt:lpstr>
      <vt:lpstr>How many students…</vt:lpstr>
      <vt:lpstr>As a librarian, do you…</vt:lpstr>
      <vt:lpstr>As a profession, librarians…</vt:lpstr>
      <vt:lpstr>The journey begins…</vt:lpstr>
      <vt:lpstr>Opportunities</vt:lpstr>
      <vt:lpstr>Department Meeting Fall, 2011</vt:lpstr>
      <vt:lpstr>Timeline</vt:lpstr>
      <vt:lpstr>Challenges</vt:lpstr>
      <vt:lpstr>Personal Challenges</vt:lpstr>
      <vt:lpstr>Workload Challenges</vt:lpstr>
      <vt:lpstr>Colleague Challenges</vt:lpstr>
      <vt:lpstr>Departmental Challenges</vt:lpstr>
      <vt:lpstr>Institutional Challenges</vt:lpstr>
      <vt:lpstr>Contractual Challenges</vt:lpstr>
      <vt:lpstr>Curricular Challenges</vt:lpstr>
      <vt:lpstr>Part II DEVELOPMENT</vt:lpstr>
      <vt:lpstr>LIBR106: Information Ethics</vt:lpstr>
      <vt:lpstr>Self-Assessment</vt:lpstr>
      <vt:lpstr>Identify Your Curricular Niche</vt:lpstr>
      <vt:lpstr>General Considerations</vt:lpstr>
      <vt:lpstr>Teaching</vt:lpstr>
      <vt:lpstr>Assessment</vt:lpstr>
      <vt:lpstr>Part III REFLECTIONS AND REVIEW</vt:lpstr>
      <vt:lpstr>Successes</vt:lpstr>
      <vt:lpstr>Challenges</vt:lpstr>
      <vt:lpstr>Opportunities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Us Some Credit</dc:title>
  <dc:creator>Mcadoo, Monty</dc:creator>
  <cp:lastModifiedBy>Mcadoo, Monty</cp:lastModifiedBy>
  <cp:revision>70</cp:revision>
  <cp:lastPrinted>2017-05-19T19:05:54Z</cp:lastPrinted>
  <dcterms:created xsi:type="dcterms:W3CDTF">2015-02-07T19:29:46Z</dcterms:created>
  <dcterms:modified xsi:type="dcterms:W3CDTF">2017-07-18T13:16:56Z</dcterms:modified>
</cp:coreProperties>
</file>