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60" r:id="rId7"/>
    <p:sldId id="266" r:id="rId8"/>
    <p:sldId id="264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es, Eryn" initials="RE" lastIdx="0" clrIdx="0">
    <p:extLst>
      <p:ext uri="{19B8F6BF-5375-455C-9EA6-DF929625EA0E}">
        <p15:presenceInfo xmlns:p15="http://schemas.microsoft.com/office/powerpoint/2012/main" userId="S-1-5-21-2103128890-668367686-1861945104-1240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hillipsk@marshall.edu" TargetMode="External"/><Relationship Id="rId2" Type="http://schemas.openxmlformats.org/officeDocument/2006/relationships/hyperlink" Target="mailto:roles1@marshall.ed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hyperlink" Target="mailto:tho4@marshall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Making the C.R.A.A.P. Test Less Crappy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Kat </a:t>
            </a:r>
            <a:r>
              <a:rPr lang="en-US" dirty="0" smtClean="0"/>
              <a:t>Phillips, Eryn Roles, &amp; Sabrina Thomas</a:t>
            </a:r>
          </a:p>
          <a:p>
            <a:r>
              <a:rPr lang="en-US" dirty="0" smtClean="0"/>
              <a:t> Marshall University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161" y="-496074"/>
            <a:ext cx="691895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800" dirty="0" smtClean="0"/>
          </a:p>
          <a:p>
            <a:r>
              <a:rPr lang="en-US" sz="4000" dirty="0" smtClean="0"/>
              <a:t>The first steps </a:t>
            </a:r>
            <a:r>
              <a:rPr lang="en-US" sz="4000" b="1" dirty="0" smtClean="0"/>
              <a:t>(IF I) </a:t>
            </a:r>
            <a:r>
              <a:rPr lang="en-US" sz="4000" dirty="0" smtClean="0"/>
              <a:t>establish or ingratiate yourself to the topic.</a:t>
            </a:r>
          </a:p>
          <a:p>
            <a:endParaRPr lang="en-US" sz="3800" dirty="0"/>
          </a:p>
          <a:p>
            <a:endParaRPr lang="en-US" sz="3800" dirty="0" smtClean="0"/>
          </a:p>
          <a:p>
            <a:r>
              <a:rPr lang="en-US" sz="3800" dirty="0" smtClean="0"/>
              <a:t>Then the next </a:t>
            </a:r>
            <a:r>
              <a:rPr lang="en-US" sz="3800" b="1" dirty="0" smtClean="0"/>
              <a:t>(APPLY) </a:t>
            </a:r>
            <a:r>
              <a:rPr lang="en-US" sz="3800" dirty="0" smtClean="0"/>
              <a:t>steps encourage proper evaluation of the topic, once established. This shift applies itself to the framework and humanizes the evaluation process because… well, we need to.  </a:t>
            </a:r>
            <a:endParaRPr lang="en-US" sz="3800" dirty="0"/>
          </a:p>
        </p:txBody>
      </p:sp>
      <p:sp>
        <p:nvSpPr>
          <p:cNvPr id="3" name="Curved Left Arrow 2"/>
          <p:cNvSpPr/>
          <p:nvPr/>
        </p:nvSpPr>
        <p:spPr>
          <a:xfrm>
            <a:off x="8107680" y="320040"/>
            <a:ext cx="3566160" cy="61569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5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8486" y="3257014"/>
            <a:ext cx="5912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Eryn Roles, </a:t>
            </a:r>
            <a:r>
              <a:rPr lang="en-US" sz="2400" dirty="0" smtClean="0">
                <a:hlinkClick r:id="rId2"/>
              </a:rPr>
              <a:t>roles1@marshall.edu</a:t>
            </a:r>
            <a:r>
              <a:rPr lang="en-US" sz="2400" dirty="0" smtClean="0"/>
              <a:t>	</a:t>
            </a:r>
          </a:p>
          <a:p>
            <a:endParaRPr lang="en-US" sz="2400" dirty="0"/>
          </a:p>
          <a:p>
            <a:r>
              <a:rPr lang="en-US" sz="2400" dirty="0" smtClean="0"/>
              <a:t>Kat Phillips, </a:t>
            </a:r>
            <a:r>
              <a:rPr lang="en-US" sz="2400" dirty="0" smtClean="0">
                <a:hlinkClick r:id="rId3"/>
              </a:rPr>
              <a:t>phillipsk@marshall.edu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Sabrina Thomas, </a:t>
            </a:r>
            <a:r>
              <a:rPr lang="en-US" sz="2400" dirty="0" smtClean="0">
                <a:hlinkClick r:id="rId4"/>
              </a:rPr>
              <a:t>tho4@marshall.edu</a:t>
            </a:r>
            <a:r>
              <a:rPr lang="en-US" sz="24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433" y="794507"/>
            <a:ext cx="5311929" cy="53119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98486" y="204186"/>
            <a:ext cx="343565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QUESTIONS?</a:t>
            </a:r>
          </a:p>
          <a:p>
            <a:endParaRPr lang="en-US" sz="4400" b="1" dirty="0"/>
          </a:p>
          <a:p>
            <a:r>
              <a:rPr lang="en-US" sz="4400" b="1" dirty="0"/>
              <a:t>COMMENTS?</a:t>
            </a:r>
          </a:p>
          <a:p>
            <a:endParaRPr lang="en-US" sz="4400" b="1" dirty="0"/>
          </a:p>
          <a:p>
            <a:r>
              <a:rPr lang="en-US" sz="4400" b="1" dirty="0"/>
              <a:t>CRITICISMS?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86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1" y="169936"/>
            <a:ext cx="11470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When </a:t>
            </a:r>
            <a:r>
              <a:rPr lang="en-US" sz="4400" dirty="0" smtClean="0"/>
              <a:t>evaluating information sources </a:t>
            </a:r>
            <a:r>
              <a:rPr lang="en-US" sz="4400" dirty="0" smtClean="0"/>
              <a:t>what are the top things you look for?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1" y="1825242"/>
            <a:ext cx="92357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Have you ever caught yourself spreading misinformation? How?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Have you caught yourself in a moment of emotional panic when looking at information sources?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Are you comfortable sharing these stories with your students?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5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CRAAP Test -  How teaching librarians have been using it.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88" y="2624203"/>
            <a:ext cx="11285950" cy="4077222"/>
          </a:xfrm>
        </p:spPr>
        <p:txBody>
          <a:bodyPr/>
          <a:lstStyle/>
          <a:p>
            <a:r>
              <a:rPr lang="en-US" sz="3100" dirty="0"/>
              <a:t>Currency - The timeliness of the information.</a:t>
            </a:r>
            <a:endParaRPr lang="en-US" sz="3100" dirty="0" smtClean="0"/>
          </a:p>
          <a:p>
            <a:r>
              <a:rPr lang="en-US" sz="3100" dirty="0"/>
              <a:t>Relevance - The importance of the information for your needs. </a:t>
            </a:r>
            <a:endParaRPr lang="en-US" sz="3100" dirty="0" smtClean="0"/>
          </a:p>
          <a:p>
            <a:r>
              <a:rPr lang="en-US" sz="3100" dirty="0"/>
              <a:t>Authority - The source of the information</a:t>
            </a:r>
            <a:endParaRPr lang="en-US" sz="3100" dirty="0" smtClean="0"/>
          </a:p>
          <a:p>
            <a:r>
              <a:rPr lang="en-US" sz="3100" dirty="0"/>
              <a:t>Accuracy - The reliability, truthfulness and correctness of the content. </a:t>
            </a:r>
            <a:endParaRPr lang="en-US" sz="3100" dirty="0" smtClean="0"/>
          </a:p>
          <a:p>
            <a:r>
              <a:rPr lang="en-US" sz="3100" dirty="0"/>
              <a:t>Purpose - The reason the information exists.</a:t>
            </a:r>
            <a:endParaRPr lang="en-US" sz="31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66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11036" y="713984"/>
            <a:ext cx="65010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Learning must be </a:t>
            </a:r>
            <a:r>
              <a:rPr lang="en-US" sz="8000" i="1" dirty="0" smtClean="0"/>
              <a:t>active</a:t>
            </a:r>
            <a:r>
              <a:rPr lang="en-US" sz="8000" dirty="0" smtClean="0"/>
              <a:t> and </a:t>
            </a:r>
            <a:r>
              <a:rPr lang="en-US" sz="8000" i="1" dirty="0" smtClean="0"/>
              <a:t>dynamic</a:t>
            </a:r>
            <a:r>
              <a:rPr lang="en-US" sz="8000" dirty="0" smtClean="0"/>
              <a:t>. </a:t>
            </a:r>
          </a:p>
          <a:p>
            <a:pPr algn="ctr"/>
            <a:r>
              <a:rPr lang="en-US" sz="8000" dirty="0" smtClean="0"/>
              <a:t>Not rote. 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1386840"/>
            <a:ext cx="3818654" cy="3837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94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5" y="224589"/>
            <a:ext cx="9612971" cy="898358"/>
          </a:xfrm>
        </p:spPr>
        <p:txBody>
          <a:bodyPr>
            <a:normAutofit fontScale="90000"/>
          </a:bodyPr>
          <a:lstStyle/>
          <a:p>
            <a:r>
              <a:rPr lang="en-US" dirty="0"/>
              <a:t>CRAAP is fine, but….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025" y="1122947"/>
            <a:ext cx="9612971" cy="479659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dirty="0"/>
              <a:t>ACRL Framework is based on a cluster of interconnected core concepts with FLEXIBILITY, rather than a set of standards or prescriptive skills. </a:t>
            </a:r>
            <a:endParaRPr lang="en-US" sz="3200" dirty="0" smtClean="0"/>
          </a:p>
          <a:p>
            <a:pPr algn="l"/>
            <a:endParaRPr lang="en-US" sz="3200" dirty="0"/>
          </a:p>
          <a:p>
            <a:pPr algn="l"/>
            <a:r>
              <a:rPr lang="en-US" sz="3200" dirty="0" smtClean="0"/>
              <a:t>- Authority </a:t>
            </a:r>
            <a:r>
              <a:rPr lang="en-US" sz="3200" dirty="0"/>
              <a:t>is Constructed and contextual</a:t>
            </a:r>
          </a:p>
          <a:p>
            <a:pPr algn="l"/>
            <a:r>
              <a:rPr lang="en-US" sz="3200" dirty="0" smtClean="0"/>
              <a:t>- Information </a:t>
            </a:r>
            <a:r>
              <a:rPr lang="en-US" sz="3200" dirty="0"/>
              <a:t>creation as a process</a:t>
            </a:r>
          </a:p>
          <a:p>
            <a:pPr algn="l"/>
            <a:r>
              <a:rPr lang="en-US" sz="3200" dirty="0" smtClean="0"/>
              <a:t>- Information </a:t>
            </a:r>
            <a:r>
              <a:rPr lang="en-US" sz="3200" dirty="0"/>
              <a:t>has value</a:t>
            </a:r>
          </a:p>
          <a:p>
            <a:pPr algn="l"/>
            <a:r>
              <a:rPr lang="en-US" sz="3200" dirty="0" smtClean="0"/>
              <a:t>- Research </a:t>
            </a:r>
            <a:r>
              <a:rPr lang="en-US" sz="3200" dirty="0"/>
              <a:t>as Inquiry</a:t>
            </a:r>
          </a:p>
          <a:p>
            <a:pPr algn="l"/>
            <a:r>
              <a:rPr lang="en-US" sz="3200" dirty="0" smtClean="0"/>
              <a:t>- Scholarship </a:t>
            </a:r>
            <a:r>
              <a:rPr lang="en-US" sz="3200" dirty="0"/>
              <a:t>as conversation</a:t>
            </a:r>
          </a:p>
          <a:p>
            <a:pPr algn="l"/>
            <a:r>
              <a:rPr lang="en-US" sz="3200" dirty="0" smtClean="0"/>
              <a:t>- Searching </a:t>
            </a:r>
            <a:r>
              <a:rPr lang="en-US" sz="3200" dirty="0"/>
              <a:t>as strategic exploration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88" y="222947"/>
            <a:ext cx="4443984" cy="823912"/>
          </a:xfrm>
        </p:spPr>
        <p:txBody>
          <a:bodyPr/>
          <a:lstStyle/>
          <a:p>
            <a:r>
              <a:rPr lang="en-US" sz="4000" dirty="0" smtClean="0"/>
              <a:t>Source Evaluation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88" y="1606427"/>
            <a:ext cx="2945892" cy="52515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Tale as old as time</a:t>
            </a:r>
            <a:endParaRPr lang="en-US" sz="2800" dirty="0"/>
          </a:p>
          <a:p>
            <a:r>
              <a:rPr lang="en-US" sz="2800" dirty="0" smtClean="0"/>
              <a:t>Static, traditional sources</a:t>
            </a:r>
          </a:p>
          <a:p>
            <a:r>
              <a:rPr lang="en-US" sz="2800" dirty="0" smtClean="0"/>
              <a:t>Not dynamic enough for changing information environment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0828" y="247774"/>
            <a:ext cx="4443984" cy="823912"/>
          </a:xfrm>
        </p:spPr>
        <p:txBody>
          <a:bodyPr/>
          <a:lstStyle/>
          <a:p>
            <a:r>
              <a:rPr lang="en-US" sz="3600" dirty="0" smtClean="0"/>
              <a:t>Fake News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0828" y="1606427"/>
            <a:ext cx="2945892" cy="47239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atrocities</a:t>
            </a:r>
          </a:p>
          <a:p>
            <a:r>
              <a:rPr lang="en-US" sz="2800" dirty="0" smtClean="0"/>
              <a:t>Needs flexibility when learning and evaluating the source.</a:t>
            </a:r>
          </a:p>
          <a:p>
            <a:r>
              <a:rPr lang="en-US" sz="2800" dirty="0" smtClean="0"/>
              <a:t>Click bait </a:t>
            </a:r>
          </a:p>
          <a:p>
            <a:r>
              <a:rPr lang="en-US" sz="2800" dirty="0" smtClean="0"/>
              <a:t>Dynamic and constantly shifting, along with the “news”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2225860"/>
            <a:ext cx="4612651" cy="4012705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4629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40"/>
            <a:ext cx="6522720" cy="5775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Emotions are HIGH.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do we speak/teach TO the information need and get students to set aside their emotions and radically engage with logic and reason and self-imposed information seeking habits?!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20" y="1361440"/>
            <a:ext cx="4150360" cy="415036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15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5745" y="2203247"/>
            <a:ext cx="10056920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IF I APPLY test</a:t>
            </a:r>
            <a:endParaRPr lang="en-US" sz="13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9397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881" y="243840"/>
            <a:ext cx="11057579" cy="614443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Personal steps</a:t>
            </a:r>
          </a:p>
          <a:p>
            <a:r>
              <a:rPr lang="en-US" sz="2400" b="1" dirty="0" smtClean="0"/>
              <a:t>I</a:t>
            </a:r>
            <a:r>
              <a:rPr lang="en-US" sz="2400" dirty="0" smtClean="0"/>
              <a:t>dentify emotions attached to topic</a:t>
            </a:r>
          </a:p>
          <a:p>
            <a:r>
              <a:rPr lang="en-US" sz="2400" b="1" dirty="0" smtClean="0"/>
              <a:t>F</a:t>
            </a:r>
            <a:r>
              <a:rPr lang="en-US" sz="2400" dirty="0" smtClean="0"/>
              <a:t>ind unbiased reference sources for proper review of topic</a:t>
            </a:r>
          </a:p>
          <a:p>
            <a:r>
              <a:rPr lang="en-US" sz="2400" b="1" dirty="0" smtClean="0"/>
              <a:t>I</a:t>
            </a:r>
            <a:r>
              <a:rPr lang="en-US" sz="2400" dirty="0" smtClean="0"/>
              <a:t>ntellectual courage to seek authoritative voices on topic that may be outside of thesis. ____________________________________________________________________</a:t>
            </a:r>
          </a:p>
          <a:p>
            <a:r>
              <a:rPr lang="en-US" sz="2400" b="1" dirty="0" smtClean="0"/>
              <a:t>Source steps</a:t>
            </a:r>
          </a:p>
          <a:p>
            <a:r>
              <a:rPr lang="en-US" sz="2400" b="1" dirty="0" smtClean="0"/>
              <a:t>A</a:t>
            </a:r>
            <a:r>
              <a:rPr lang="en-US" sz="2400" dirty="0" smtClean="0"/>
              <a:t>uthority established. Does the author have education and experience in that field?</a:t>
            </a:r>
          </a:p>
          <a:p>
            <a:r>
              <a:rPr lang="en-US" sz="2400" b="1" dirty="0" smtClean="0"/>
              <a:t>P</a:t>
            </a:r>
            <a:r>
              <a:rPr lang="en-US" sz="2400" dirty="0" smtClean="0"/>
              <a:t>urpose/Point of view of source. Does the </a:t>
            </a:r>
            <a:r>
              <a:rPr lang="en-US" sz="2400" dirty="0"/>
              <a:t>a</a:t>
            </a:r>
            <a:r>
              <a:rPr lang="en-US" sz="2400" dirty="0" smtClean="0"/>
              <a:t>uthor have an agenda beyond education or information?</a:t>
            </a:r>
          </a:p>
          <a:p>
            <a:r>
              <a:rPr lang="en-US" sz="2400" b="1" dirty="0" smtClean="0"/>
              <a:t>P</a:t>
            </a:r>
            <a:r>
              <a:rPr lang="en-US" sz="2400" dirty="0" smtClean="0"/>
              <a:t>ublisher? Does the publisher have an agenda?</a:t>
            </a:r>
          </a:p>
          <a:p>
            <a:r>
              <a:rPr lang="en-US" sz="2400" b="1" dirty="0" smtClean="0"/>
              <a:t>L</a:t>
            </a:r>
            <a:r>
              <a:rPr lang="en-US" sz="2400" dirty="0" smtClean="0"/>
              <a:t>ist of sources (bibliography)</a:t>
            </a:r>
          </a:p>
          <a:p>
            <a:r>
              <a:rPr lang="en-US" sz="2400" b="1" dirty="0" smtClean="0"/>
              <a:t>Y</a:t>
            </a:r>
            <a:r>
              <a:rPr lang="en-US" sz="2400" dirty="0" smtClean="0"/>
              <a:t>ear of publication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63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1011</TotalTime>
  <Words>392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Crop</vt:lpstr>
      <vt:lpstr>Making the C.R.A.A.P. Test Less Crappy</vt:lpstr>
      <vt:lpstr>PowerPoint Presentation</vt:lpstr>
      <vt:lpstr>CRAAP Test -  How teaching librarians have been using it.</vt:lpstr>
      <vt:lpstr>PowerPoint Presentation</vt:lpstr>
      <vt:lpstr>CRAAP is fine, but….</vt:lpstr>
      <vt:lpstr>PowerPoint Presentation</vt:lpstr>
      <vt:lpstr>Emotions are HIGH.   How do we speak/teach TO the information need and get students to set aside their emotions and radically engage with logic and reason and self-imposed information seeking habits?!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C.R.A.A.P. Test Less Crappy</dc:title>
  <dc:creator>Roles, Eryn</dc:creator>
  <cp:lastModifiedBy>Roles, Eryn</cp:lastModifiedBy>
  <cp:revision>46</cp:revision>
  <dcterms:created xsi:type="dcterms:W3CDTF">2017-03-15T14:38:14Z</dcterms:created>
  <dcterms:modified xsi:type="dcterms:W3CDTF">2017-06-02T01:31:15Z</dcterms:modified>
</cp:coreProperties>
</file>