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1" r:id="rId3"/>
    <p:sldId id="262" r:id="rId4"/>
    <p:sldId id="258" r:id="rId5"/>
    <p:sldId id="260" r:id="rId6"/>
    <p:sldId id="264" r:id="rId7"/>
    <p:sldId id="265" r:id="rId8"/>
    <p:sldId id="266" r:id="rId9"/>
    <p:sldId id="257" r:id="rId10"/>
    <p:sldId id="259"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418AE-063C-A743-8064-43553418A5F1}" type="datetimeFigureOut">
              <a:rPr lang="en-US" smtClean="0"/>
              <a:t>6/5/2015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BFCD9-96DA-BE4B-A64A-1261EFE0FF2F}" type="slidenum">
              <a:rPr lang="en-US" smtClean="0"/>
              <a:t>‹#›</a:t>
            </a:fld>
            <a:endParaRPr lang="en-US"/>
          </a:p>
        </p:txBody>
      </p:sp>
    </p:spTree>
    <p:extLst>
      <p:ext uri="{BB962C8B-B14F-4D97-AF65-F5344CB8AC3E}">
        <p14:creationId xmlns:p14="http://schemas.microsoft.com/office/powerpoint/2010/main" val="40720986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Candice</a:t>
            </a:r>
            <a:r>
              <a:rPr lang="en-US" baseline="0" dirty="0" smtClean="0"/>
              <a:t> and Beth started the board in 2008. Currently Craig, Beth and myself are the librarians working with the advisory board.</a:t>
            </a:r>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1</a:t>
            </a:fld>
            <a:endParaRPr lang="en-US"/>
          </a:p>
        </p:txBody>
      </p:sp>
    </p:spTree>
    <p:extLst>
      <p:ext uri="{BB962C8B-B14F-4D97-AF65-F5344CB8AC3E}">
        <p14:creationId xmlns:p14="http://schemas.microsoft.com/office/powerpoint/2010/main" val="344208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10</a:t>
            </a:fld>
            <a:endParaRPr lang="en-US"/>
          </a:p>
        </p:txBody>
      </p:sp>
    </p:spTree>
    <p:extLst>
      <p:ext uri="{BB962C8B-B14F-4D97-AF65-F5344CB8AC3E}">
        <p14:creationId xmlns:p14="http://schemas.microsoft.com/office/powerpoint/2010/main" val="331581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baseline="0" dirty="0" smtClean="0"/>
              <a:t> ended questions and feedback can still be helpful! Here’s some suggestions from our last </a:t>
            </a:r>
            <a:r>
              <a:rPr lang="en-US" baseline="0" smtClean="0"/>
              <a:t>meeting. </a:t>
            </a:r>
            <a:r>
              <a:rPr lang="en-US" smtClean="0"/>
              <a:t>Our </a:t>
            </a:r>
            <a:r>
              <a:rPr lang="en-US" dirty="0" smtClean="0"/>
              <a:t>Advisory Board has always been a valuable asset to our library, but making a stronger push to get feedback on concrete issues we needed students’ perspective on has helped tremendously.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11</a:t>
            </a:fld>
            <a:endParaRPr lang="en-US"/>
          </a:p>
        </p:txBody>
      </p:sp>
    </p:spTree>
    <p:extLst>
      <p:ext uri="{BB962C8B-B14F-4D97-AF65-F5344CB8AC3E}">
        <p14:creationId xmlns:p14="http://schemas.microsoft.com/office/powerpoint/2010/main" val="14061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a:t>
            </a:r>
            <a:r>
              <a:rPr lang="en-US" smtClean="0"/>
              <a:t>board members </a:t>
            </a:r>
            <a:r>
              <a:rPr lang="en-US" dirty="0" smtClean="0"/>
              <a:t>are library </a:t>
            </a:r>
            <a:r>
              <a:rPr lang="en-US" dirty="0" err="1" smtClean="0"/>
              <a:t>superusers</a:t>
            </a:r>
            <a:r>
              <a:rPr lang="en-US" dirty="0" smtClean="0"/>
              <a:t>, but we do try to find other voices, diverse range of</a:t>
            </a:r>
            <a:r>
              <a:rPr lang="en-US" baseline="0" dirty="0" smtClean="0"/>
              <a:t> backgrounds. It’s great, an opportunity to get to know some students really well, hear their perspectives in depth, rejuvenating, exciting, etc. Each of the 3 advisor librarians takes on one meeting per semester, helps to plan a guest speaker, business to attend to, and other activities. </a:t>
            </a:r>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2</a:t>
            </a:fld>
            <a:endParaRPr lang="en-US"/>
          </a:p>
        </p:txBody>
      </p:sp>
    </p:spTree>
    <p:extLst>
      <p:ext uri="{BB962C8B-B14F-4D97-AF65-F5344CB8AC3E}">
        <p14:creationId xmlns:p14="http://schemas.microsoft.com/office/powerpoint/2010/main" val="194453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were getting a lot of really good ideas from our advisors, on changes that we should make to the library. However, </a:t>
            </a:r>
            <a:r>
              <a:rPr lang="en-US" baseline="0" dirty="0" err="1" smtClean="0"/>
              <a:t>someof</a:t>
            </a:r>
            <a:r>
              <a:rPr lang="en-US" baseline="0" dirty="0" smtClean="0"/>
              <a:t> these changes were impossible, either politically or logistically to enact. We needed to find ways to focus their scope on two channels: things that the library was in the midst of making decisions on that could benefit from their input, or on ideas that the advisors could enact themselves.  We also needed concrete material that we could show to other library stakeholders to back up what we were hearing in our advisory meetings. </a:t>
            </a:r>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3</a:t>
            </a:fld>
            <a:endParaRPr lang="en-US"/>
          </a:p>
        </p:txBody>
      </p:sp>
    </p:spTree>
    <p:extLst>
      <p:ext uri="{BB962C8B-B14F-4D97-AF65-F5344CB8AC3E}">
        <p14:creationId xmlns:p14="http://schemas.microsoft.com/office/powerpoint/2010/main" val="222686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first experiments</a:t>
            </a:r>
            <a:r>
              <a:rPr lang="en-US" baseline="0" dirty="0" smtClean="0"/>
              <a:t> in gaining more concrete information was to let them loose with iPods, taking pictures of what they liked and didn’t like in the library. When this sculpture showed up in 4 different student advisories shots of “don’t like”, helped start a conversation with the library’s curator of student art on a </a:t>
            </a:r>
            <a:r>
              <a:rPr lang="en-US" baseline="0" dirty="0" err="1" smtClean="0"/>
              <a:t>deselection</a:t>
            </a:r>
            <a:r>
              <a:rPr lang="en-US" baseline="0" dirty="0" smtClean="0"/>
              <a:t> policy. </a:t>
            </a:r>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4</a:t>
            </a:fld>
            <a:endParaRPr lang="en-US"/>
          </a:p>
        </p:txBody>
      </p:sp>
    </p:spTree>
    <p:extLst>
      <p:ext uri="{BB962C8B-B14F-4D97-AF65-F5344CB8AC3E}">
        <p14:creationId xmlns:p14="http://schemas.microsoft.com/office/powerpoint/2010/main" val="357967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this was a difficult conversation to start.</a:t>
            </a:r>
            <a:r>
              <a:rPr lang="en-US" baseline="0" dirty="0" smtClean="0"/>
              <a:t> We looked at areas where we had some leverage, and used the board to help our departments answer questions and solve problems. We offered the board’s services to assist with questions other departments were having. We began asking guest speakers to get our advisors feedback on an issue relevant to their field. Problems did come up: one example of an unsuccessful collaboration was when Technical Services asked the board to give feedback on the library’s Popular Periodicals collection. Our students were polite, but we were having a LOT of trouble getting them to give the feedback requested! It ended up with a conversation, in which most of the students admitted they didn’t understand what a popular periodical was, and they didn’t really have any opinion one way or another about magazines, since most didn’t read them. Lessons learned: don’t assume </a:t>
            </a:r>
            <a:r>
              <a:rPr lang="en-US" baseline="0" dirty="0" err="1" smtClean="0"/>
              <a:t>superusers</a:t>
            </a:r>
            <a:r>
              <a:rPr lang="en-US" baseline="0" dirty="0" smtClean="0"/>
              <a:t> know the jargon, and ask the right questions. </a:t>
            </a:r>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5</a:t>
            </a:fld>
            <a:endParaRPr lang="en-US"/>
          </a:p>
        </p:txBody>
      </p:sp>
    </p:spTree>
    <p:extLst>
      <p:ext uri="{BB962C8B-B14F-4D97-AF65-F5344CB8AC3E}">
        <p14:creationId xmlns:p14="http://schemas.microsoft.com/office/powerpoint/2010/main" val="278875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began exploring</a:t>
            </a:r>
            <a:r>
              <a:rPr lang="en-US" baseline="0" dirty="0" smtClean="0"/>
              <a:t> the literature, particularly related to ethnographies and user experiences research, for ideas to help harness our advisory group, taking the drawing what you’d like the space to look like exercise from the Rochester study…</a:t>
            </a:r>
          </a:p>
          <a:p>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6</a:t>
            </a:fld>
            <a:endParaRPr lang="en-US"/>
          </a:p>
        </p:txBody>
      </p:sp>
    </p:spTree>
    <p:extLst>
      <p:ext uri="{BB962C8B-B14F-4D97-AF65-F5344CB8AC3E}">
        <p14:creationId xmlns:p14="http://schemas.microsoft.com/office/powerpoint/2010/main" val="14697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ideas that were home grown, like using the advisors to secret shop our Research Help Desk.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7</a:t>
            </a:fld>
            <a:endParaRPr lang="en-US"/>
          </a:p>
        </p:txBody>
      </p:sp>
    </p:spTree>
    <p:extLst>
      <p:ext uri="{BB962C8B-B14F-4D97-AF65-F5344CB8AC3E}">
        <p14:creationId xmlns:p14="http://schemas.microsoft.com/office/powerpoint/2010/main" val="146978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BFCD9-96DA-BE4B-A64A-1261EFE0FF2F}" type="slidenum">
              <a:rPr lang="en-US" smtClean="0"/>
              <a:t>8</a:t>
            </a:fld>
            <a:endParaRPr lang="en-US"/>
          </a:p>
        </p:txBody>
      </p:sp>
    </p:spTree>
    <p:extLst>
      <p:ext uri="{BB962C8B-B14F-4D97-AF65-F5344CB8AC3E}">
        <p14:creationId xmlns:p14="http://schemas.microsoft.com/office/powerpoint/2010/main" val="275823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recently, the library</a:t>
            </a:r>
            <a:r>
              <a:rPr lang="en-US" baseline="0" dirty="0" smtClean="0"/>
              <a:t>’s dean has identified a need for unified signage. We decided to use the advisory group to gain some knowledge of what and where signs should be located. </a:t>
            </a:r>
            <a:endParaRPr lang="en-US" dirty="0"/>
          </a:p>
        </p:txBody>
      </p:sp>
      <p:sp>
        <p:nvSpPr>
          <p:cNvPr id="4" name="Slide Number Placeholder 3"/>
          <p:cNvSpPr>
            <a:spLocks noGrp="1"/>
          </p:cNvSpPr>
          <p:nvPr>
            <p:ph type="sldNum" sz="quarter" idx="10"/>
          </p:nvPr>
        </p:nvSpPr>
        <p:spPr/>
        <p:txBody>
          <a:bodyPr/>
          <a:lstStyle/>
          <a:p>
            <a:fld id="{518BFCD9-96DA-BE4B-A64A-1261EFE0FF2F}" type="slidenum">
              <a:rPr lang="en-US" smtClean="0"/>
              <a:t>9</a:t>
            </a:fld>
            <a:endParaRPr lang="en-US"/>
          </a:p>
        </p:txBody>
      </p:sp>
    </p:spTree>
    <p:extLst>
      <p:ext uri="{BB962C8B-B14F-4D97-AF65-F5344CB8AC3E}">
        <p14:creationId xmlns:p14="http://schemas.microsoft.com/office/powerpoint/2010/main" val="67207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026D8A-B5A1-4262-8489-98EA51414459}" type="datetimeFigureOut">
              <a:rPr lang="en-US" smtClean="0"/>
              <a:t>6/5/2015</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AB21B7C-87FB-4769-BE4E-5D646AB6CBB3}"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26D8A-B5A1-4262-8489-98EA51414459}"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21B7C-87FB-4769-BE4E-5D646AB6CBB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26D8A-B5A1-4262-8489-98EA51414459}"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5AB21B7C-87FB-4769-BE4E-5D646AB6CBB3}"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26D8A-B5A1-4262-8489-98EA51414459}" type="datetimeFigureOut">
              <a:rPr lang="en-US" smtClean="0"/>
              <a:t>6/5/2015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21B7C-87FB-4769-BE4E-5D646AB6CBB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26D8A-B5A1-4262-8489-98EA51414459}" type="datetimeFigureOut">
              <a:rPr lang="en-US" smtClean="0"/>
              <a:t>6/5/2015</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AB21B7C-87FB-4769-BE4E-5D646AB6CBB3}"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026D8A-B5A1-4262-8489-98EA51414459}"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21B7C-87FB-4769-BE4E-5D646AB6CBB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026D8A-B5A1-4262-8489-98EA51414459}" type="datetimeFigureOut">
              <a:rPr lang="en-US" smtClean="0"/>
              <a:t>6/5/2015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21B7C-87FB-4769-BE4E-5D646AB6CBB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026D8A-B5A1-4262-8489-98EA51414459}" type="datetimeFigureOut">
              <a:rPr lang="en-US" smtClean="0"/>
              <a:t>6/5/2015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21B7C-87FB-4769-BE4E-5D646AB6CBB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26D8A-B5A1-4262-8489-98EA51414459}" type="datetimeFigureOut">
              <a:rPr lang="en-US" smtClean="0"/>
              <a:t>6/5/2015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21B7C-87FB-4769-BE4E-5D646AB6CBB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026D8A-B5A1-4262-8489-98EA51414459}"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21B7C-87FB-4769-BE4E-5D646AB6CBB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7026D8A-B5A1-4262-8489-98EA51414459}" type="datetimeFigureOut">
              <a:rPr lang="en-US" smtClean="0"/>
              <a:t>6/5/2015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21B7C-87FB-4769-BE4E-5D646AB6CBB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7026D8A-B5A1-4262-8489-98EA51414459}" type="datetimeFigureOut">
              <a:rPr lang="en-US" smtClean="0"/>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AB21B7C-87FB-4769-BE4E-5D646AB6CBB3}"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hyperlink" Target="http://bit.ly/1Jq6ot0" TargetMode="External"/><Relationship Id="rId7" Type="http://schemas.openxmlformats.org/officeDocument/2006/relationships/hyperlink" Target="mailto:cbsmall@radford.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ejohnson82@radford.edu" TargetMode="External"/><Relationship Id="rId5" Type="http://schemas.openxmlformats.org/officeDocument/2006/relationships/hyperlink" Target="mailto:carthur3@radford.edu" TargetMode="External"/><Relationship Id="rId4" Type="http://schemas.openxmlformats.org/officeDocument/2006/relationships/hyperlink" Target="mailto:aarcher2@radfor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ixabay.com/en/education-a-good-idea-an-array-of-54810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pixabay.com/en/road-sign-attention-right-of-way-6398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Sounding Board to Active Board: </a:t>
            </a:r>
            <a:r>
              <a:rPr lang="en-US" sz="4400" dirty="0" smtClean="0"/>
              <a:t/>
            </a:r>
            <a:br>
              <a:rPr lang="en-US" sz="4400" dirty="0" smtClean="0"/>
            </a:br>
            <a:r>
              <a:rPr lang="en-US" sz="2000" dirty="0" smtClean="0"/>
              <a:t>Maximizing </a:t>
            </a:r>
            <a:r>
              <a:rPr lang="en-US" sz="2000" dirty="0"/>
              <a:t>a Student Advisory Board's Collaborative Effectiveness</a:t>
            </a:r>
          </a:p>
        </p:txBody>
      </p:sp>
      <p:sp>
        <p:nvSpPr>
          <p:cNvPr id="3" name="Subtitle 2"/>
          <p:cNvSpPr>
            <a:spLocks noGrp="1"/>
          </p:cNvSpPr>
          <p:nvPr>
            <p:ph type="subTitle" idx="1"/>
          </p:nvPr>
        </p:nvSpPr>
        <p:spPr/>
        <p:txBody>
          <a:bodyPr>
            <a:noAutofit/>
          </a:bodyPr>
          <a:lstStyle/>
          <a:p>
            <a:r>
              <a:rPr lang="en-US" sz="1600" dirty="0" smtClean="0"/>
              <a:t>Alyssa Archer, Beth Johnson, Craig Arthur and Candice </a:t>
            </a:r>
            <a:r>
              <a:rPr lang="en-US" sz="1600" dirty="0" err="1" smtClean="0"/>
              <a:t>Benjes</a:t>
            </a:r>
            <a:r>
              <a:rPr lang="en-US" sz="1600" dirty="0" smtClean="0"/>
              <a:t>-Small</a:t>
            </a:r>
          </a:p>
          <a:p>
            <a:r>
              <a:rPr lang="en-US" sz="1600" dirty="0" smtClean="0"/>
              <a:t>McConnell Library, Radford University, Radford, VA</a:t>
            </a:r>
            <a:endParaRPr lang="en-US" sz="1600" dirty="0"/>
          </a:p>
        </p:txBody>
      </p:sp>
      <p:pic>
        <p:nvPicPr>
          <p:cNvPr id="5" name="Picture 4" descr="Screen Shot 2015-06-02 at 3.39.57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6248400"/>
            <a:ext cx="3962400" cy="470205"/>
          </a:xfrm>
          <a:prstGeom prst="rect">
            <a:avLst/>
          </a:prstGeom>
        </p:spPr>
      </p:pic>
      <p:pic>
        <p:nvPicPr>
          <p:cNvPr id="6" name="Picture 5"/>
          <p:cNvPicPr>
            <a:picLocks noChangeAspect="1"/>
          </p:cNvPicPr>
          <p:nvPr/>
        </p:nvPicPr>
        <p:blipFill rotWithShape="1">
          <a:blip r:embed="rId4"/>
          <a:srcRect l="15189" r="1465"/>
          <a:stretch/>
        </p:blipFill>
        <p:spPr>
          <a:xfrm>
            <a:off x="2971800" y="5791200"/>
            <a:ext cx="3429000" cy="501731"/>
          </a:xfrm>
          <a:prstGeom prst="rect">
            <a:avLst/>
          </a:prstGeom>
          <a:solidFill>
            <a:schemeClr val="tx1"/>
          </a:solidFill>
        </p:spPr>
      </p:pic>
    </p:spTree>
    <p:extLst>
      <p:ext uri="{BB962C8B-B14F-4D97-AF65-F5344CB8AC3E}">
        <p14:creationId xmlns:p14="http://schemas.microsoft.com/office/powerpoint/2010/main" val="115753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umb-up-605738_1280.jpg"/>
          <p:cNvPicPr>
            <a:picLocks noChangeAspect="1"/>
          </p:cNvPicPr>
          <p:nvPr/>
        </p:nvPicPr>
        <p:blipFill>
          <a:blip r:embed="rId3" cstate="print">
            <a:alphaModFix/>
            <a:lum bright="70000" contrast="-70000"/>
            <a:extLst>
              <a:ext uri="{28A0092B-C50C-407E-A947-70E740481C1C}">
                <a14:useLocalDpi xmlns:a14="http://schemas.microsoft.com/office/drawing/2010/main" val="0"/>
              </a:ext>
            </a:extLst>
          </a:blip>
          <a:stretch>
            <a:fillRect/>
          </a:stretch>
        </p:blipFill>
        <p:spPr>
          <a:xfrm>
            <a:off x="3657600" y="1524000"/>
            <a:ext cx="5257800" cy="5200292"/>
          </a:xfrm>
          <a:prstGeom prst="rect">
            <a:avLst/>
          </a:prstGeom>
        </p:spPr>
      </p:pic>
      <p:sp>
        <p:nvSpPr>
          <p:cNvPr id="2" name="Title 1"/>
          <p:cNvSpPr>
            <a:spLocks noGrp="1"/>
          </p:cNvSpPr>
          <p:nvPr>
            <p:ph type="title"/>
          </p:nvPr>
        </p:nvSpPr>
        <p:spPr/>
        <p:txBody>
          <a:bodyPr/>
          <a:lstStyle/>
          <a:p>
            <a:r>
              <a:rPr lang="en-US" dirty="0" smtClean="0"/>
              <a:t>Best Practices </a:t>
            </a:r>
            <a:endParaRPr lang="en-US" dirty="0"/>
          </a:p>
        </p:txBody>
      </p:sp>
      <p:sp>
        <p:nvSpPr>
          <p:cNvPr id="3" name="Content Placeholder 2"/>
          <p:cNvSpPr>
            <a:spLocks noGrp="1"/>
          </p:cNvSpPr>
          <p:nvPr>
            <p:ph idx="1"/>
          </p:nvPr>
        </p:nvSpPr>
        <p:spPr>
          <a:xfrm>
            <a:off x="381000" y="2133600"/>
            <a:ext cx="8305800" cy="3992563"/>
          </a:xfrm>
        </p:spPr>
        <p:txBody>
          <a:bodyPr/>
          <a:lstStyle/>
          <a:p>
            <a:r>
              <a:rPr lang="en-US" dirty="0" smtClean="0">
                <a:solidFill>
                  <a:schemeClr val="tx1"/>
                </a:solidFill>
              </a:rPr>
              <a:t>Relevant to the students</a:t>
            </a:r>
          </a:p>
          <a:p>
            <a:r>
              <a:rPr lang="en-US" dirty="0" smtClean="0">
                <a:solidFill>
                  <a:schemeClr val="tx1"/>
                </a:solidFill>
              </a:rPr>
              <a:t>Make it fun</a:t>
            </a:r>
          </a:p>
          <a:p>
            <a:r>
              <a:rPr lang="en-US" dirty="0" smtClean="0">
                <a:solidFill>
                  <a:schemeClr val="tx1"/>
                </a:solidFill>
              </a:rPr>
              <a:t>Meaningful to the library</a:t>
            </a:r>
          </a:p>
          <a:p>
            <a:r>
              <a:rPr lang="en-US" dirty="0" smtClean="0">
                <a:solidFill>
                  <a:schemeClr val="tx1"/>
                </a:solidFill>
              </a:rPr>
              <a:t>Literature for ideas</a:t>
            </a:r>
          </a:p>
          <a:p>
            <a:r>
              <a:rPr lang="en-US" dirty="0" smtClean="0">
                <a:solidFill>
                  <a:schemeClr val="tx1"/>
                </a:solidFill>
              </a:rPr>
              <a:t>Communicate with partners </a:t>
            </a:r>
          </a:p>
          <a:p>
            <a:r>
              <a:rPr lang="en-US" dirty="0">
                <a:solidFill>
                  <a:schemeClr val="tx1"/>
                </a:solidFill>
              </a:rPr>
              <a:t>S</a:t>
            </a:r>
            <a:r>
              <a:rPr lang="en-US" dirty="0" smtClean="0">
                <a:solidFill>
                  <a:schemeClr val="tx1"/>
                </a:solidFill>
              </a:rPr>
              <a:t>et expectations</a:t>
            </a:r>
          </a:p>
          <a:p>
            <a:r>
              <a:rPr lang="en-US" dirty="0" smtClean="0">
                <a:solidFill>
                  <a:schemeClr val="tx1"/>
                </a:solidFill>
              </a:rPr>
              <a:t>Schedule time to debrief </a:t>
            </a:r>
          </a:p>
          <a:p>
            <a:r>
              <a:rPr lang="en-US" dirty="0" smtClean="0">
                <a:solidFill>
                  <a:schemeClr val="tx1"/>
                </a:solidFill>
              </a:rPr>
              <a:t>Keep records</a:t>
            </a:r>
          </a:p>
          <a:p>
            <a:endParaRPr lang="en-US" dirty="0"/>
          </a:p>
        </p:txBody>
      </p:sp>
      <p:sp>
        <p:nvSpPr>
          <p:cNvPr id="4" name="Rectangle 3"/>
          <p:cNvSpPr/>
          <p:nvPr/>
        </p:nvSpPr>
        <p:spPr>
          <a:xfrm>
            <a:off x="4038600" y="6477000"/>
            <a:ext cx="4572000" cy="246221"/>
          </a:xfrm>
          <a:prstGeom prst="rect">
            <a:avLst/>
          </a:prstGeom>
        </p:spPr>
        <p:txBody>
          <a:bodyPr wrap="square">
            <a:spAutoFit/>
          </a:bodyPr>
          <a:lstStyle/>
          <a:p>
            <a:r>
              <a:rPr lang="en-US" sz="1000" dirty="0"/>
              <a:t>http://</a:t>
            </a:r>
            <a:r>
              <a:rPr lang="en-US" sz="1000" dirty="0" err="1"/>
              <a:t>pixabay.com</a:t>
            </a:r>
            <a:r>
              <a:rPr lang="en-US" sz="1000" dirty="0"/>
              <a:t>/en/thumb-up-best-thumb-hand-good-605738/</a:t>
            </a:r>
          </a:p>
        </p:txBody>
      </p:sp>
    </p:spTree>
    <p:extLst>
      <p:ext uri="{BB962C8B-B14F-4D97-AF65-F5344CB8AC3E}">
        <p14:creationId xmlns:p14="http://schemas.microsoft.com/office/powerpoint/2010/main" val="427044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Questions?</a:t>
            </a:r>
            <a:endParaRPr lang="en-US" dirty="0"/>
          </a:p>
        </p:txBody>
      </p:sp>
      <p:sp>
        <p:nvSpPr>
          <p:cNvPr id="3" name="Content Placeholder 2"/>
          <p:cNvSpPr>
            <a:spLocks noGrp="1"/>
          </p:cNvSpPr>
          <p:nvPr>
            <p:ph idx="1"/>
          </p:nvPr>
        </p:nvSpPr>
        <p:spPr>
          <a:xfrm>
            <a:off x="457200" y="4038600"/>
            <a:ext cx="8229600" cy="2468563"/>
          </a:xfrm>
        </p:spPr>
        <p:txBody>
          <a:bodyPr>
            <a:normAutofit fontScale="85000" lnSpcReduction="20000"/>
          </a:bodyPr>
          <a:lstStyle/>
          <a:p>
            <a:pPr marL="0" indent="0">
              <a:buNone/>
            </a:pPr>
            <a:r>
              <a:rPr lang="en-US" dirty="0" err="1" smtClean="0"/>
              <a:t>Dropbox</a:t>
            </a:r>
            <a:r>
              <a:rPr lang="en-US" dirty="0" smtClean="0"/>
              <a:t> Link </a:t>
            </a:r>
            <a:r>
              <a:rPr lang="en-US" dirty="0"/>
              <a:t>to Presentation: </a:t>
            </a:r>
            <a:r>
              <a:rPr lang="en-US" dirty="0">
                <a:hlinkClick r:id="rId3"/>
              </a:rPr>
              <a:t>http://bit.ly</a:t>
            </a:r>
            <a:r>
              <a:rPr lang="en-US">
                <a:hlinkClick r:id="rId3"/>
              </a:rPr>
              <a:t>/</a:t>
            </a:r>
            <a:r>
              <a:rPr lang="en-US" smtClean="0">
                <a:hlinkClick r:id="rId3"/>
              </a:rPr>
              <a:t>1Jq6ot0</a:t>
            </a:r>
            <a:endParaRPr lang="en-US" smtClean="0"/>
          </a:p>
          <a:p>
            <a:pPr marL="0" indent="0">
              <a:buNone/>
            </a:pPr>
            <a:r>
              <a:rPr lang="en-US" dirty="0" smtClean="0"/>
              <a:t>Contact information:</a:t>
            </a:r>
          </a:p>
          <a:p>
            <a:r>
              <a:rPr lang="en-US" dirty="0" smtClean="0"/>
              <a:t>Alyssa Archer, Instruction Librarian, </a:t>
            </a:r>
            <a:r>
              <a:rPr lang="en-US" dirty="0" smtClean="0">
                <a:hlinkClick r:id="rId4"/>
              </a:rPr>
              <a:t>aarcher2@radford.edu</a:t>
            </a:r>
            <a:endParaRPr lang="en-US" dirty="0" smtClean="0"/>
          </a:p>
          <a:p>
            <a:r>
              <a:rPr lang="en-US" dirty="0" smtClean="0"/>
              <a:t>Craig Arthur, Instruction Librarian, </a:t>
            </a:r>
            <a:r>
              <a:rPr lang="en-US" dirty="0" smtClean="0">
                <a:hlinkClick r:id="rId5"/>
              </a:rPr>
              <a:t>carthur3@radford.edu</a:t>
            </a:r>
            <a:endParaRPr lang="en-US" dirty="0" smtClean="0"/>
          </a:p>
          <a:p>
            <a:r>
              <a:rPr lang="en-US" dirty="0" smtClean="0"/>
              <a:t>Beth Johnson, Head of Access Services </a:t>
            </a:r>
            <a:r>
              <a:rPr lang="en-US" dirty="0"/>
              <a:t>and Coordinator of Student Engagement</a:t>
            </a:r>
            <a:r>
              <a:rPr lang="en-US" dirty="0" smtClean="0"/>
              <a:t> </a:t>
            </a:r>
            <a:r>
              <a:rPr lang="en-US" dirty="0" smtClean="0">
                <a:hlinkClick r:id="rId6"/>
              </a:rPr>
              <a:t>ejohnson82@radford.edu</a:t>
            </a:r>
            <a:endParaRPr lang="en-US" dirty="0" smtClean="0"/>
          </a:p>
          <a:p>
            <a:r>
              <a:rPr lang="en-US" dirty="0" smtClean="0"/>
              <a:t>Candice </a:t>
            </a:r>
            <a:r>
              <a:rPr lang="en-US" dirty="0" err="1" smtClean="0"/>
              <a:t>Benjes</a:t>
            </a:r>
            <a:r>
              <a:rPr lang="en-US" dirty="0" smtClean="0"/>
              <a:t>-Small, Head of Information Literacy and Faculty Outreach, </a:t>
            </a:r>
            <a:r>
              <a:rPr lang="en-US" dirty="0" smtClean="0">
                <a:hlinkClick r:id="rId7"/>
              </a:rPr>
              <a:t>cbsmall@radford.edu</a:t>
            </a:r>
            <a:r>
              <a:rPr lang="en-US" dirty="0" smtClean="0"/>
              <a:t> </a:t>
            </a:r>
          </a:p>
        </p:txBody>
      </p:sp>
      <p:pic>
        <p:nvPicPr>
          <p:cNvPr id="4" name="Picture 3" descr="IMG_0196.JPG"/>
          <p:cNvPicPr>
            <a:picLocks noChangeAspect="1"/>
          </p:cNvPicPr>
          <p:nvPr/>
        </p:nvPicPr>
        <p:blipFill rotWithShape="1">
          <a:blip r:embed="rId8">
            <a:extLst>
              <a:ext uri="{28A0092B-C50C-407E-A947-70E740481C1C}">
                <a14:useLocalDpi xmlns:a14="http://schemas.microsoft.com/office/drawing/2010/main" val="0"/>
              </a:ext>
            </a:extLst>
          </a:blip>
          <a:srcRect l="4830" t="18624" r="5958" b="4295"/>
          <a:stretch/>
        </p:blipFill>
        <p:spPr>
          <a:xfrm>
            <a:off x="2695191" y="1587933"/>
            <a:ext cx="3781809" cy="2450667"/>
          </a:xfrm>
          <a:prstGeom prst="rect">
            <a:avLst/>
          </a:prstGeom>
        </p:spPr>
      </p:pic>
    </p:spTree>
    <p:extLst>
      <p:ext uri="{BB962C8B-B14F-4D97-AF65-F5344CB8AC3E}">
        <p14:creationId xmlns:p14="http://schemas.microsoft.com/office/powerpoint/2010/main" val="335290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Radford University in Southwest Virginia</a:t>
            </a:r>
          </a:p>
          <a:p>
            <a:pPr lvl="1"/>
            <a:r>
              <a:rPr lang="en-US" dirty="0" smtClean="0"/>
              <a:t>Public 4-year, some graduate programs </a:t>
            </a:r>
          </a:p>
          <a:p>
            <a:pPr lvl="1"/>
            <a:r>
              <a:rPr lang="en-US" dirty="0" smtClean="0"/>
              <a:t>FTE &lt; 10,000 students  </a:t>
            </a:r>
          </a:p>
          <a:p>
            <a:endParaRPr lang="en-US" dirty="0" smtClean="0"/>
          </a:p>
          <a:p>
            <a:endParaRPr lang="en-US" dirty="0"/>
          </a:p>
          <a:p>
            <a:endParaRPr lang="en-US" dirty="0" smtClean="0"/>
          </a:p>
          <a:p>
            <a:pPr marL="0" indent="0">
              <a:buNone/>
            </a:pPr>
            <a:endParaRPr lang="en-US" dirty="0"/>
          </a:p>
          <a:p>
            <a:r>
              <a:rPr lang="en-US" dirty="0" smtClean="0"/>
              <a:t>McConnell Library Student Advisory Board</a:t>
            </a:r>
          </a:p>
          <a:p>
            <a:pPr lvl="1"/>
            <a:r>
              <a:rPr lang="en-US" dirty="0" smtClean="0"/>
              <a:t>Between 8 and 12 members </a:t>
            </a:r>
            <a:r>
              <a:rPr lang="en-US" smtClean="0"/>
              <a:t>per semester</a:t>
            </a:r>
            <a:endParaRPr lang="en-US" dirty="0" smtClean="0"/>
          </a:p>
          <a:p>
            <a:pPr lvl="1"/>
            <a:r>
              <a:rPr lang="en-US" dirty="0" smtClean="0"/>
              <a:t>Application process</a:t>
            </a:r>
          </a:p>
          <a:p>
            <a:pPr lvl="1"/>
            <a:r>
              <a:rPr lang="en-US" dirty="0" smtClean="0"/>
              <a:t>$50 stipend: 3 meetings, 2 special projects </a:t>
            </a:r>
            <a:endParaRPr lang="en-US" dirty="0"/>
          </a:p>
        </p:txBody>
      </p:sp>
      <p:pic>
        <p:nvPicPr>
          <p:cNvPr id="6" name="Picture 5"/>
          <p:cNvPicPr>
            <a:picLocks noChangeAspect="1"/>
          </p:cNvPicPr>
          <p:nvPr/>
        </p:nvPicPr>
        <p:blipFill>
          <a:blip r:embed="rId3"/>
          <a:stretch>
            <a:fillRect/>
          </a:stretch>
        </p:blipFill>
        <p:spPr>
          <a:xfrm>
            <a:off x="6096000" y="2057400"/>
            <a:ext cx="2514600" cy="2540000"/>
          </a:xfrm>
          <a:prstGeom prst="rect">
            <a:avLst/>
          </a:prstGeom>
        </p:spPr>
      </p:pic>
    </p:spTree>
    <p:extLst>
      <p:ext uri="{BB962C8B-B14F-4D97-AF65-F5344CB8AC3E}">
        <p14:creationId xmlns:p14="http://schemas.microsoft.com/office/powerpoint/2010/main" val="12767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1143000" y="5867400"/>
            <a:ext cx="7543800" cy="258763"/>
          </a:xfrm>
        </p:spPr>
        <p:txBody>
          <a:bodyPr>
            <a:normAutofit fontScale="55000" lnSpcReduction="20000"/>
          </a:bodyPr>
          <a:lstStyle/>
          <a:p>
            <a:pPr marL="0" indent="0">
              <a:buNone/>
            </a:pPr>
            <a:r>
              <a:rPr lang="en-US" dirty="0">
                <a:hlinkClick r:id="rId3"/>
              </a:rPr>
              <a:t>http://pixabay.com/en/education-a-good-idea-an-array-of-548105</a:t>
            </a:r>
            <a:r>
              <a:rPr lang="en-US" dirty="0" smtClean="0">
                <a:hlinkClick r:id="rId3"/>
              </a:rPr>
              <a:t>/</a:t>
            </a:r>
            <a:r>
              <a:rPr lang="en-US" dirty="0" smtClean="0"/>
              <a:t> </a:t>
            </a:r>
            <a:endParaRPr lang="en-US" dirty="0"/>
          </a:p>
        </p:txBody>
      </p:sp>
      <p:pic>
        <p:nvPicPr>
          <p:cNvPr id="4" name="Picture 3" descr="education-548105_12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752600"/>
            <a:ext cx="5596280" cy="3956744"/>
          </a:xfrm>
          <a:prstGeom prst="rect">
            <a:avLst/>
          </a:prstGeom>
        </p:spPr>
      </p:pic>
    </p:spTree>
    <p:extLst>
      <p:ext uri="{BB962C8B-B14F-4D97-AF65-F5344CB8AC3E}">
        <p14:creationId xmlns:p14="http://schemas.microsoft.com/office/powerpoint/2010/main" val="297584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Experiments</a:t>
            </a:r>
            <a:endParaRPr lang="en-US" sz="4000" dirty="0"/>
          </a:p>
        </p:txBody>
      </p:sp>
      <p:sp>
        <p:nvSpPr>
          <p:cNvPr id="3" name="Content Placeholder 2"/>
          <p:cNvSpPr>
            <a:spLocks noGrp="1"/>
          </p:cNvSpPr>
          <p:nvPr>
            <p:ph idx="1"/>
          </p:nvPr>
        </p:nvSpPr>
        <p:spPr/>
        <p:txBody>
          <a:bodyPr/>
          <a:lstStyle/>
          <a:p>
            <a:endParaRPr lang="en-US" dirty="0"/>
          </a:p>
        </p:txBody>
      </p:sp>
      <p:pic>
        <p:nvPicPr>
          <p:cNvPr id="4" name="Picture 3" descr="IMG_01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19400"/>
            <a:ext cx="2438400" cy="3251200"/>
          </a:xfrm>
          <a:prstGeom prst="rect">
            <a:avLst/>
          </a:prstGeom>
        </p:spPr>
      </p:pic>
      <p:pic>
        <p:nvPicPr>
          <p:cNvPr id="7" name="Picture 6" descr="IMG_00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981200"/>
            <a:ext cx="2857500" cy="3810000"/>
          </a:xfrm>
          <a:prstGeom prst="rect">
            <a:avLst/>
          </a:prstGeom>
        </p:spPr>
      </p:pic>
      <p:pic>
        <p:nvPicPr>
          <p:cNvPr id="8" name="Picture 7" descr="IMG_306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622" y="3169356"/>
            <a:ext cx="3251200" cy="2438400"/>
          </a:xfrm>
          <a:prstGeom prst="rect">
            <a:avLst/>
          </a:prstGeom>
        </p:spPr>
      </p:pic>
    </p:spTree>
    <p:extLst>
      <p:ext uri="{BB962C8B-B14F-4D97-AF65-F5344CB8AC3E}">
        <p14:creationId xmlns:p14="http://schemas.microsoft.com/office/powerpoint/2010/main" val="383634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Collaborating with Departments</a:t>
            </a:r>
            <a:endParaRPr lang="en-US" sz="4400" dirty="0"/>
          </a:p>
        </p:txBody>
      </p:sp>
      <p:sp>
        <p:nvSpPr>
          <p:cNvPr id="3" name="Content Placeholder 2"/>
          <p:cNvSpPr>
            <a:spLocks noGrp="1"/>
          </p:cNvSpPr>
          <p:nvPr>
            <p:ph idx="1"/>
          </p:nvPr>
        </p:nvSpPr>
        <p:spPr>
          <a:xfrm>
            <a:off x="457200" y="1600200"/>
            <a:ext cx="8458200" cy="4525963"/>
          </a:xfrm>
        </p:spPr>
        <p:txBody>
          <a:bodyPr>
            <a:noAutofit/>
          </a:bodyPr>
          <a:lstStyle/>
          <a:p>
            <a:r>
              <a:rPr lang="en-US" sz="2800" dirty="0" smtClean="0"/>
              <a:t>Archives &amp; Technology – Feedback on interfaces</a:t>
            </a:r>
          </a:p>
          <a:p>
            <a:r>
              <a:rPr lang="en-US" sz="2800" dirty="0" smtClean="0"/>
              <a:t>Technical Services – Choosing items for collection</a:t>
            </a:r>
          </a:p>
          <a:p>
            <a:r>
              <a:rPr lang="en-US" sz="2800" dirty="0" smtClean="0"/>
              <a:t>Reference – Secret shopping desk</a:t>
            </a:r>
          </a:p>
          <a:p>
            <a:r>
              <a:rPr lang="en-US" sz="2800" dirty="0" smtClean="0"/>
              <a:t>Instruction – Testing mobile library orientation game</a:t>
            </a:r>
          </a:p>
          <a:p>
            <a:r>
              <a:rPr lang="en-US" sz="2800" dirty="0" smtClean="0"/>
              <a:t>Access Services – Surveying student workers, ILL </a:t>
            </a:r>
            <a:endParaRPr lang="en-US" sz="2800" dirty="0"/>
          </a:p>
        </p:txBody>
      </p:sp>
      <p:pic>
        <p:nvPicPr>
          <p:cNvPr id="4" name="Picture 3"/>
          <p:cNvPicPr>
            <a:picLocks noChangeAspect="1"/>
          </p:cNvPicPr>
          <p:nvPr/>
        </p:nvPicPr>
        <p:blipFill>
          <a:blip r:embed="rId3"/>
          <a:stretch>
            <a:fillRect/>
          </a:stretch>
        </p:blipFill>
        <p:spPr>
          <a:xfrm>
            <a:off x="2743200" y="4267200"/>
            <a:ext cx="3352800" cy="2515141"/>
          </a:xfrm>
          <a:prstGeom prst="rect">
            <a:avLst/>
          </a:prstGeom>
        </p:spPr>
      </p:pic>
    </p:spTree>
    <p:extLst>
      <p:ext uri="{BB962C8B-B14F-4D97-AF65-F5344CB8AC3E}">
        <p14:creationId xmlns:p14="http://schemas.microsoft.com/office/powerpoint/2010/main" val="7446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from the Literature</a:t>
            </a:r>
            <a:endParaRPr lang="en-US" dirty="0"/>
          </a:p>
        </p:txBody>
      </p:sp>
      <p:pic>
        <p:nvPicPr>
          <p:cNvPr id="4" name="Content Placeholder 3" descr="IMG_2041.jpg"/>
          <p:cNvPicPr>
            <a:picLocks noGrp="1" noChangeAspect="1"/>
          </p:cNvPicPr>
          <p:nvPr>
            <p:ph idx="1"/>
          </p:nvPr>
        </p:nvPicPr>
        <p:blipFill>
          <a:blip r:embed="rId3" cstate="print">
            <a:extLst>
              <a:ext uri="{28A0092B-C50C-407E-A947-70E740481C1C}">
                <a14:useLocalDpi xmlns:a14="http://schemas.microsoft.com/office/drawing/2010/main" val="0"/>
              </a:ext>
            </a:extLst>
          </a:blip>
          <a:srcRect t="29376" b="29376"/>
          <a:stretch>
            <a:fillRect/>
          </a:stretch>
        </p:blipFill>
        <p:spPr>
          <a:xfrm>
            <a:off x="4191000" y="1676400"/>
            <a:ext cx="4765721" cy="2620963"/>
          </a:xfrm>
        </p:spPr>
      </p:pic>
      <p:pic>
        <p:nvPicPr>
          <p:cNvPr id="5" name="Picture 4" descr="IMG_204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676400"/>
            <a:ext cx="3657600" cy="4876800"/>
          </a:xfrm>
          <a:prstGeom prst="rect">
            <a:avLst/>
          </a:prstGeom>
        </p:spPr>
      </p:pic>
      <p:sp>
        <p:nvSpPr>
          <p:cNvPr id="9" name="TextBox 8"/>
          <p:cNvSpPr txBox="1"/>
          <p:nvPr/>
        </p:nvSpPr>
        <p:spPr>
          <a:xfrm>
            <a:off x="4419600" y="4876800"/>
            <a:ext cx="4495800" cy="1079783"/>
          </a:xfrm>
          <a:prstGeom prst="rect">
            <a:avLst/>
          </a:prstGeom>
          <a:noFill/>
        </p:spPr>
        <p:txBody>
          <a:bodyPr wrap="square" rtlCol="0">
            <a:spAutoFit/>
          </a:bodyPr>
          <a:lstStyle/>
          <a:p>
            <a:pPr lvl="1" indent="-457200">
              <a:lnSpc>
                <a:spcPct val="200000"/>
              </a:lnSpc>
            </a:pPr>
            <a:r>
              <a:rPr lang="en-US" sz="1100" dirty="0"/>
              <a:t>Foster, N. F., &amp; Gibbons, S. (2007). </a:t>
            </a:r>
            <a:r>
              <a:rPr lang="en-US" sz="1100" i="1" dirty="0"/>
              <a:t>Studying students: The Undergraduate Research Project at the University of Rochester. </a:t>
            </a:r>
            <a:r>
              <a:rPr lang="en-US" sz="1100" dirty="0"/>
              <a:t>Chicago: Association of College and Research Libraries.</a:t>
            </a:r>
          </a:p>
        </p:txBody>
      </p:sp>
    </p:spTree>
    <p:extLst>
      <p:ext uri="{BB962C8B-B14F-4D97-AF65-F5344CB8AC3E}">
        <p14:creationId xmlns:p14="http://schemas.microsoft.com/office/powerpoint/2010/main" val="268763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from the Literature</a:t>
            </a:r>
            <a:endParaRPr lang="en-US" dirty="0"/>
          </a:p>
        </p:txBody>
      </p:sp>
      <p:sp>
        <p:nvSpPr>
          <p:cNvPr id="9" name="TextBox 8"/>
          <p:cNvSpPr txBox="1"/>
          <p:nvPr/>
        </p:nvSpPr>
        <p:spPr>
          <a:xfrm>
            <a:off x="4419600" y="4876800"/>
            <a:ext cx="4495800" cy="1079783"/>
          </a:xfrm>
          <a:prstGeom prst="rect">
            <a:avLst/>
          </a:prstGeom>
          <a:noFill/>
        </p:spPr>
        <p:txBody>
          <a:bodyPr wrap="square" rtlCol="0">
            <a:spAutoFit/>
          </a:bodyPr>
          <a:lstStyle/>
          <a:p>
            <a:pPr lvl="1" indent="-457200">
              <a:lnSpc>
                <a:spcPct val="200000"/>
              </a:lnSpc>
            </a:pPr>
            <a:r>
              <a:rPr lang="en-US" sz="1100" dirty="0" err="1"/>
              <a:t>Kocevar-Weidinger</a:t>
            </a:r>
            <a:r>
              <a:rPr lang="en-US" sz="1100" dirty="0"/>
              <a:t>, E., </a:t>
            </a:r>
            <a:r>
              <a:rPr lang="en-US" sz="1100" dirty="0" err="1"/>
              <a:t>Benjes</a:t>
            </a:r>
            <a:r>
              <a:rPr lang="en-US" sz="1100" dirty="0"/>
              <a:t>-Small, C., Ackermann, E., &amp; </a:t>
            </a:r>
            <a:r>
              <a:rPr lang="en-US" sz="1100" dirty="0" err="1"/>
              <a:t>Kinman</a:t>
            </a:r>
            <a:r>
              <a:rPr lang="en-US" sz="1100" dirty="0"/>
              <a:t>, V. R. (2010). Why and how to mystery shop your reference desk. </a:t>
            </a:r>
            <a:r>
              <a:rPr lang="en-US" sz="1100" i="1" dirty="0"/>
              <a:t>Reference Services Review, 38</a:t>
            </a:r>
            <a:r>
              <a:rPr lang="en-US" sz="1100" dirty="0"/>
              <a:t>(1), 28-43.</a:t>
            </a:r>
          </a:p>
        </p:txBody>
      </p:sp>
      <p:pic>
        <p:nvPicPr>
          <p:cNvPr id="7" name="Content Placeholder 6" descr="road-sign-63983_1280.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838200" y="1752600"/>
            <a:ext cx="7391400" cy="2849563"/>
          </a:xfrm>
        </p:spPr>
      </p:pic>
      <p:sp>
        <p:nvSpPr>
          <p:cNvPr id="6" name="TextBox 5"/>
          <p:cNvSpPr txBox="1"/>
          <p:nvPr/>
        </p:nvSpPr>
        <p:spPr>
          <a:xfrm>
            <a:off x="609600" y="5791200"/>
            <a:ext cx="3608680" cy="246221"/>
          </a:xfrm>
          <a:prstGeom prst="rect">
            <a:avLst/>
          </a:prstGeom>
          <a:noFill/>
        </p:spPr>
        <p:txBody>
          <a:bodyPr wrap="none" rtlCol="0">
            <a:spAutoFit/>
          </a:bodyPr>
          <a:lstStyle/>
          <a:p>
            <a:r>
              <a:rPr lang="en-US" sz="1000" dirty="0">
                <a:hlinkClick r:id="rId4"/>
              </a:rPr>
              <a:t>http://pixabay.com/en/road-sign-attention-right-of-way-63983</a:t>
            </a:r>
            <a:r>
              <a:rPr lang="en-US" sz="1000" dirty="0" smtClean="0">
                <a:hlinkClick r:id="rId4"/>
              </a:rPr>
              <a:t>/</a:t>
            </a:r>
            <a:r>
              <a:rPr lang="en-US" sz="1000" dirty="0" smtClean="0"/>
              <a:t> </a:t>
            </a:r>
            <a:endParaRPr lang="en-US" sz="1000" dirty="0"/>
          </a:p>
        </p:txBody>
      </p:sp>
    </p:spTree>
    <p:extLst>
      <p:ext uri="{BB962C8B-B14F-4D97-AF65-F5344CB8AC3E}">
        <p14:creationId xmlns:p14="http://schemas.microsoft.com/office/powerpoint/2010/main" val="97621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from the Literature</a:t>
            </a:r>
            <a:endParaRPr lang="en-US" dirty="0"/>
          </a:p>
        </p:txBody>
      </p:sp>
      <p:pic>
        <p:nvPicPr>
          <p:cNvPr id="5" name="Content Placeholder 4" descr="IMG_3183.jpg"/>
          <p:cNvPicPr>
            <a:picLocks noGrp="1" noChangeAspect="1"/>
          </p:cNvPicPr>
          <p:nvPr>
            <p:ph idx="1"/>
          </p:nvPr>
        </p:nvPicPr>
        <p:blipFill>
          <a:blip r:embed="rId3" cstate="print">
            <a:extLst>
              <a:ext uri="{28A0092B-C50C-407E-A947-70E740481C1C}">
                <a14:useLocalDpi xmlns:a14="http://schemas.microsoft.com/office/drawing/2010/main" val="0"/>
              </a:ext>
            </a:extLst>
          </a:blip>
          <a:srcRect t="29376" b="29376"/>
          <a:stretch>
            <a:fillRect/>
          </a:stretch>
        </p:blipFill>
        <p:spPr>
          <a:xfrm>
            <a:off x="3810000" y="2286000"/>
            <a:ext cx="5181387" cy="2849563"/>
          </a:xfrm>
        </p:spPr>
      </p:pic>
      <p:sp>
        <p:nvSpPr>
          <p:cNvPr id="4" name="Rectangle 3"/>
          <p:cNvSpPr/>
          <p:nvPr/>
        </p:nvSpPr>
        <p:spPr>
          <a:xfrm>
            <a:off x="3962400" y="5410200"/>
            <a:ext cx="4572000" cy="923330"/>
          </a:xfrm>
          <a:prstGeom prst="rect">
            <a:avLst/>
          </a:prstGeom>
        </p:spPr>
        <p:txBody>
          <a:bodyPr>
            <a:spAutoFit/>
          </a:bodyPr>
          <a:lstStyle/>
          <a:p>
            <a:r>
              <a:rPr lang="en-US" dirty="0"/>
              <a:t>http://</a:t>
            </a:r>
            <a:r>
              <a:rPr lang="en-US" dirty="0" err="1"/>
              <a:t>www.netpromoter.com</a:t>
            </a:r>
            <a:r>
              <a:rPr lang="en-US" dirty="0"/>
              <a:t>/blogs/</a:t>
            </a:r>
            <a:r>
              <a:rPr lang="en-US" dirty="0" err="1"/>
              <a:t>colin-shaw</a:t>
            </a:r>
            <a:r>
              <a:rPr lang="en-US" dirty="0"/>
              <a:t>/2014/08/06/how-to-build-emotions-into-customer-journey-mapping</a:t>
            </a:r>
          </a:p>
        </p:txBody>
      </p:sp>
      <p:pic>
        <p:nvPicPr>
          <p:cNvPr id="6" name="Picture 5" descr="IMG_318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600200"/>
            <a:ext cx="3371850" cy="4495800"/>
          </a:xfrm>
          <a:prstGeom prst="rect">
            <a:avLst/>
          </a:prstGeom>
        </p:spPr>
      </p:pic>
    </p:spTree>
    <p:extLst>
      <p:ext uri="{BB962C8B-B14F-4D97-AF65-F5344CB8AC3E}">
        <p14:creationId xmlns:p14="http://schemas.microsoft.com/office/powerpoint/2010/main" val="13663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Signage</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740297"/>
            <a:ext cx="2483908" cy="18629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752600"/>
            <a:ext cx="2451101" cy="1838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745055"/>
            <a:ext cx="1828800"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descr="https://www.evernote.com/shard/s259/res/8b5cd9b0-516a-4026-83b8-f1535ac5e8df/Evernote%20Snapshot%2020141114%20154954.jpg?resizeSmall&amp;width=134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048" y="3962400"/>
            <a:ext cx="1685925"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962400"/>
            <a:ext cx="1655532" cy="220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descr="https://www.evernote.com/shard/s259/res/97e86ee8-82a1-4e3a-880d-485938746d58/Evernote%20Snapshot%2020141114%20154549.jpg?resizeSmall&amp;width=134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2660" b="19395"/>
          <a:stretch/>
        </p:blipFill>
        <p:spPr bwMode="auto">
          <a:xfrm>
            <a:off x="3276600" y="4572000"/>
            <a:ext cx="2499104" cy="1932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06781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TM01790490[[fn=Decatur]]</Template>
  <TotalTime>649</TotalTime>
  <Words>894</Words>
  <Application>Microsoft Office PowerPoint</Application>
  <PresentationFormat>On-screen Show (4:3)</PresentationFormat>
  <Paragraphs>69</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Bodoni MT Condensed</vt:lpstr>
      <vt:lpstr>Calibri</vt:lpstr>
      <vt:lpstr>Courier New</vt:lpstr>
      <vt:lpstr>Franklin Gothic Book</vt:lpstr>
      <vt:lpstr>Wingdings</vt:lpstr>
      <vt:lpstr>Decatur</vt:lpstr>
      <vt:lpstr>Sounding Board to Active Board:  Maximizing a Student Advisory Board's Collaborative Effectiveness</vt:lpstr>
      <vt:lpstr>Background</vt:lpstr>
      <vt:lpstr>The Problem</vt:lpstr>
      <vt:lpstr>Experiments</vt:lpstr>
      <vt:lpstr>Collaborating with Departments</vt:lpstr>
      <vt:lpstr>Ideas from the Literature</vt:lpstr>
      <vt:lpstr>Ideas from the Literature</vt:lpstr>
      <vt:lpstr>Ideas from the Literature</vt:lpstr>
      <vt:lpstr>Signage</vt:lpstr>
      <vt:lpstr>Best Practices </vt:lpstr>
      <vt:lpstr>Thank You! Questions?</vt:lpstr>
    </vt:vector>
  </TitlesOfParts>
  <Company>Radford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 Reference Desk</dc:creator>
  <cp:lastModifiedBy>James T. Maccaferri</cp:lastModifiedBy>
  <cp:revision>24</cp:revision>
  <cp:lastPrinted>2015-06-02T20:11:57Z</cp:lastPrinted>
  <dcterms:created xsi:type="dcterms:W3CDTF">2015-06-01T14:11:15Z</dcterms:created>
  <dcterms:modified xsi:type="dcterms:W3CDTF">2015-06-05T16:47:57Z</dcterms:modified>
</cp:coreProperties>
</file>